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0"/>
  </p:notesMasterIdLst>
  <p:sldIdLst>
    <p:sldId id="366" r:id="rId2"/>
    <p:sldId id="367" r:id="rId3"/>
    <p:sldId id="368" r:id="rId4"/>
    <p:sldId id="370" r:id="rId5"/>
    <p:sldId id="371" r:id="rId6"/>
    <p:sldId id="372" r:id="rId7"/>
    <p:sldId id="373" r:id="rId8"/>
    <p:sldId id="374" r:id="rId9"/>
  </p:sldIdLst>
  <p:sldSz cx="9144000" cy="6858000" type="screen4x3"/>
  <p:notesSz cx="6807200" cy="9939338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315683"/>
    <a:srgbClr val="467ABA"/>
    <a:srgbClr val="FFFF66"/>
    <a:srgbClr val="FFFF99"/>
    <a:srgbClr val="CCFFFF"/>
    <a:srgbClr val="CCFFCC"/>
    <a:srgbClr val="EAEAEA"/>
    <a:srgbClr val="FFFFCC"/>
    <a:srgbClr val="F8F8F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0A1B5D5-9B99-4C35-A422-299274C87663}" styleName="中間スタイル 1 - アクセント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073A0DAA-6AF3-43AB-8588-CEC1D06C72B9}" styleName="スタイル (中間)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35758FB7-9AC5-4552-8A53-C91805E547FA}" styleName="テーマ スタイル 1 - アクセント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93296810-A885-4BE3-A3E7-6D5BEEA58F35}" styleName="中間スタイル 2 - アクセント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344" autoAdjust="0"/>
    <p:restoredTop sz="97573" autoAdjust="0"/>
  </p:normalViewPr>
  <p:slideViewPr>
    <p:cSldViewPr showGuides="1">
      <p:cViewPr>
        <p:scale>
          <a:sx n="70" d="100"/>
          <a:sy n="70" d="100"/>
        </p:scale>
        <p:origin x="-1254" y="-90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70" d="100"/>
        <a:sy n="17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49787" cy="49696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55839" y="0"/>
            <a:ext cx="2949787" cy="49696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30F788A-F022-4DC9-8EB0-0D644C175AC9}" type="datetimeFigureOut">
              <a:rPr kumimoji="1" lang="ja-JP" altLang="en-US" smtClean="0"/>
              <a:t>2017/6/15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919163" y="746125"/>
            <a:ext cx="4968875" cy="37258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0721" y="4721186"/>
            <a:ext cx="5445760" cy="4472702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1" y="9440648"/>
            <a:ext cx="2949787" cy="49696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55839" y="9440648"/>
            <a:ext cx="2949787" cy="49696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F8F0AE7-703C-439A-A36C-AC03E1867BD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0711843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1" lang="ja-JP" altLang="en-US" smtClean="0"/>
              <a:t>マスター サブタイトルの書式設定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D5041F-6D71-4DC6-A7D4-07F7D1287B04}" type="datetimeFigureOut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2017/6/15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CCDFF2-EC44-462A-80E7-D74EA7DEE361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13853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D5041F-6D71-4DC6-A7D4-07F7D1287B04}" type="datetimeFigureOut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2017/6/15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CCDFF2-EC44-462A-80E7-D74EA7DEE361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36134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D5041F-6D71-4DC6-A7D4-07F7D1287B04}" type="datetimeFigureOut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2017/6/15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CCDFF2-EC44-462A-80E7-D74EA7DEE361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15841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D5041F-6D71-4DC6-A7D4-07F7D1287B04}" type="datetimeFigureOut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2017/6/15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CCDFF2-EC44-462A-80E7-D74EA7DEE361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50194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D5041F-6D71-4DC6-A7D4-07F7D1287B04}" type="datetimeFigureOut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2017/6/15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CCDFF2-EC44-462A-80E7-D74EA7DEE361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36025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D5041F-6D71-4DC6-A7D4-07F7D1287B04}" type="datetimeFigureOut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2017/6/15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CCDFF2-EC44-462A-80E7-D74EA7DEE361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02797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7" name="日付プレースホルダー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D5041F-6D71-4DC6-A7D4-07F7D1287B04}" type="datetimeFigureOut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2017/6/15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フッター プレースホルダー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スライド番号プレースホルダー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CCDFF2-EC44-462A-80E7-D74EA7DEE361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74428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D5041F-6D71-4DC6-A7D4-07F7D1287B04}" type="datetimeFigureOut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2017/6/15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CCDFF2-EC44-462A-80E7-D74EA7DEE361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51577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D5041F-6D71-4DC6-A7D4-07F7D1287B04}" type="datetimeFigureOut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2017/6/15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CCDFF2-EC44-462A-80E7-D74EA7DEE361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14827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D5041F-6D71-4DC6-A7D4-07F7D1287B04}" type="datetimeFigureOut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2017/6/15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CCDFF2-EC44-462A-80E7-D74EA7DEE361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19620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D5041F-6D71-4DC6-A7D4-07F7D1287B04}" type="datetimeFigureOut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2017/6/15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CCDFF2-EC44-462A-80E7-D74EA7DEE361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13944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D5041F-6D71-4DC6-A7D4-07F7D1287B04}" type="datetimeFigureOut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2017/6/15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0CCDFF2-EC44-462A-80E7-D74EA7DEE361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83239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4222" name="Group 14"/>
          <p:cNvGrpSpPr>
            <a:grpSpLocks noChangeAspect="1"/>
          </p:cNvGrpSpPr>
          <p:nvPr/>
        </p:nvGrpSpPr>
        <p:grpSpPr bwMode="auto">
          <a:xfrm>
            <a:off x="7479170" y="116632"/>
            <a:ext cx="1527412" cy="641351"/>
            <a:chOff x="742" y="2916"/>
            <a:chExt cx="1666" cy="696"/>
          </a:xfrm>
        </p:grpSpPr>
        <p:sp>
          <p:nvSpPr>
            <p:cNvPr id="94223" name="AutoShape 15"/>
            <p:cNvSpPr>
              <a:spLocks noChangeAspect="1" noChangeArrowheads="1"/>
            </p:cNvSpPr>
            <p:nvPr/>
          </p:nvSpPr>
          <p:spPr bwMode="auto">
            <a:xfrm>
              <a:off x="742" y="3003"/>
              <a:ext cx="462" cy="466"/>
            </a:xfrm>
            <a:custGeom>
              <a:avLst/>
              <a:gdLst>
                <a:gd name="G0" fmla="+- 5398 0 0"/>
                <a:gd name="G1" fmla="+- 21600 0 5398"/>
                <a:gd name="G2" fmla="+- 21600 0 5398"/>
                <a:gd name="G3" fmla="*/ G0 2929 10000"/>
                <a:gd name="G4" fmla="+- 21600 0 G3"/>
                <a:gd name="G5" fmla="+- 21600 0 G3"/>
                <a:gd name="T0" fmla="*/ 10800 w 21600"/>
                <a:gd name="T1" fmla="*/ 0 h 21600"/>
                <a:gd name="T2" fmla="*/ 3163 w 21600"/>
                <a:gd name="T3" fmla="*/ 3163 h 21600"/>
                <a:gd name="T4" fmla="*/ 0 w 21600"/>
                <a:gd name="T5" fmla="*/ 10800 h 21600"/>
                <a:gd name="T6" fmla="*/ 3163 w 21600"/>
                <a:gd name="T7" fmla="*/ 18437 h 21600"/>
                <a:gd name="T8" fmla="*/ 10800 w 21600"/>
                <a:gd name="T9" fmla="*/ 21600 h 21600"/>
                <a:gd name="T10" fmla="*/ 18437 w 21600"/>
                <a:gd name="T11" fmla="*/ 18437 h 21600"/>
                <a:gd name="T12" fmla="*/ 21600 w 21600"/>
                <a:gd name="T13" fmla="*/ 10800 h 21600"/>
                <a:gd name="T14" fmla="*/ 18437 w 21600"/>
                <a:gd name="T15" fmla="*/ 3163 h 21600"/>
                <a:gd name="T16" fmla="*/ 3163 w 21600"/>
                <a:gd name="T17" fmla="*/ 3163 h 21600"/>
                <a:gd name="T18" fmla="*/ 18437 w 21600"/>
                <a:gd name="T19" fmla="*/ 1843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5398" y="10800"/>
                  </a:moveTo>
                  <a:cubicBezTo>
                    <a:pt x="5398" y="13783"/>
                    <a:pt x="7817" y="16202"/>
                    <a:pt x="10800" y="16202"/>
                  </a:cubicBezTo>
                  <a:cubicBezTo>
                    <a:pt x="13783" y="16202"/>
                    <a:pt x="16202" y="13783"/>
                    <a:pt x="16202" y="10800"/>
                  </a:cubicBezTo>
                  <a:cubicBezTo>
                    <a:pt x="16202" y="7817"/>
                    <a:pt x="13783" y="5398"/>
                    <a:pt x="10800" y="5398"/>
                  </a:cubicBezTo>
                  <a:cubicBezTo>
                    <a:pt x="7817" y="5398"/>
                    <a:pt x="5398" y="7817"/>
                    <a:pt x="5398" y="10800"/>
                  </a:cubicBezTo>
                  <a:close/>
                </a:path>
              </a:pathLst>
            </a:custGeom>
            <a:solidFill>
              <a:srgbClr val="0000FF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>
              <a:outerShdw dist="107763" dir="2700000" algn="ctr" rotWithShape="0">
                <a:srgbClr val="DDDDDD"/>
              </a:outerShdw>
            </a:effectLst>
          </p:spPr>
          <p:txBody>
            <a:bodyPr wrap="none" anchor="ctr"/>
            <a:lstStyle/>
            <a:p>
              <a:endParaRPr lang="ja-JP" altLang="en-US" dirty="0">
                <a:solidFill>
                  <a:srgbClr val="0000FF"/>
                </a:solidFill>
              </a:endParaRPr>
            </a:p>
          </p:txBody>
        </p:sp>
        <p:sp>
          <p:nvSpPr>
            <p:cNvPr id="94224" name="AutoShape 16"/>
            <p:cNvSpPr>
              <a:spLocks noChangeAspect="1" noChangeArrowheads="1"/>
            </p:cNvSpPr>
            <p:nvPr/>
          </p:nvSpPr>
          <p:spPr bwMode="auto">
            <a:xfrm>
              <a:off x="1163" y="3003"/>
              <a:ext cx="462" cy="466"/>
            </a:xfrm>
            <a:custGeom>
              <a:avLst/>
              <a:gdLst>
                <a:gd name="G0" fmla="+- 5398 0 0"/>
                <a:gd name="G1" fmla="+- 21600 0 5398"/>
                <a:gd name="G2" fmla="+- 21600 0 5398"/>
                <a:gd name="G3" fmla="*/ G0 2929 10000"/>
                <a:gd name="G4" fmla="+- 21600 0 G3"/>
                <a:gd name="G5" fmla="+- 21600 0 G3"/>
                <a:gd name="T0" fmla="*/ 10800 w 21600"/>
                <a:gd name="T1" fmla="*/ 0 h 21600"/>
                <a:gd name="T2" fmla="*/ 3163 w 21600"/>
                <a:gd name="T3" fmla="*/ 3163 h 21600"/>
                <a:gd name="T4" fmla="*/ 0 w 21600"/>
                <a:gd name="T5" fmla="*/ 10800 h 21600"/>
                <a:gd name="T6" fmla="*/ 3163 w 21600"/>
                <a:gd name="T7" fmla="*/ 18437 h 21600"/>
                <a:gd name="T8" fmla="*/ 10800 w 21600"/>
                <a:gd name="T9" fmla="*/ 21600 h 21600"/>
                <a:gd name="T10" fmla="*/ 18437 w 21600"/>
                <a:gd name="T11" fmla="*/ 18437 h 21600"/>
                <a:gd name="T12" fmla="*/ 21600 w 21600"/>
                <a:gd name="T13" fmla="*/ 10800 h 21600"/>
                <a:gd name="T14" fmla="*/ 18437 w 21600"/>
                <a:gd name="T15" fmla="*/ 3163 h 21600"/>
                <a:gd name="T16" fmla="*/ 3163 w 21600"/>
                <a:gd name="T17" fmla="*/ 3163 h 21600"/>
                <a:gd name="T18" fmla="*/ 18437 w 21600"/>
                <a:gd name="T19" fmla="*/ 1843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5398" y="10800"/>
                  </a:moveTo>
                  <a:cubicBezTo>
                    <a:pt x="5398" y="13783"/>
                    <a:pt x="7817" y="16202"/>
                    <a:pt x="10800" y="16202"/>
                  </a:cubicBezTo>
                  <a:cubicBezTo>
                    <a:pt x="13783" y="16202"/>
                    <a:pt x="16202" y="13783"/>
                    <a:pt x="16202" y="10800"/>
                  </a:cubicBezTo>
                  <a:cubicBezTo>
                    <a:pt x="16202" y="7817"/>
                    <a:pt x="13783" y="5398"/>
                    <a:pt x="10800" y="5398"/>
                  </a:cubicBezTo>
                  <a:cubicBezTo>
                    <a:pt x="7817" y="5398"/>
                    <a:pt x="5398" y="7817"/>
                    <a:pt x="5398" y="10800"/>
                  </a:cubicBezTo>
                  <a:close/>
                </a:path>
              </a:pathLst>
            </a:custGeom>
            <a:solidFill>
              <a:srgbClr val="0000FF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>
              <a:outerShdw dist="107763" dir="2700000" algn="ctr" rotWithShape="0">
                <a:srgbClr val="DDDDDD"/>
              </a:outerShdw>
            </a:effectLst>
          </p:spPr>
          <p:txBody>
            <a:bodyPr wrap="none" anchor="ctr"/>
            <a:lstStyle/>
            <a:p>
              <a:endParaRPr lang="ja-JP" altLang="en-US" dirty="0">
                <a:solidFill>
                  <a:srgbClr val="0000FF"/>
                </a:solidFill>
              </a:endParaRPr>
            </a:p>
          </p:txBody>
        </p:sp>
        <p:sp>
          <p:nvSpPr>
            <p:cNvPr id="94225" name="Freeform 17"/>
            <p:cNvSpPr>
              <a:spLocks noChangeAspect="1"/>
            </p:cNvSpPr>
            <p:nvPr/>
          </p:nvSpPr>
          <p:spPr bwMode="auto">
            <a:xfrm>
              <a:off x="1613" y="2916"/>
              <a:ext cx="795" cy="538"/>
            </a:xfrm>
            <a:custGeom>
              <a:avLst/>
              <a:gdLst>
                <a:gd name="T0" fmla="*/ 82 w 4263"/>
                <a:gd name="T1" fmla="*/ 582 h 2891"/>
                <a:gd name="T2" fmla="*/ 82 w 4263"/>
                <a:gd name="T3" fmla="*/ 1119 h 2891"/>
                <a:gd name="T4" fmla="*/ 1036 w 4263"/>
                <a:gd name="T5" fmla="*/ 1119 h 2891"/>
                <a:gd name="T6" fmla="*/ 1027 w 4263"/>
                <a:gd name="T7" fmla="*/ 1137 h 2891"/>
                <a:gd name="T8" fmla="*/ 673 w 4263"/>
                <a:gd name="T9" fmla="*/ 1437 h 2891"/>
                <a:gd name="T10" fmla="*/ 473 w 4263"/>
                <a:gd name="T11" fmla="*/ 1655 h 2891"/>
                <a:gd name="T12" fmla="*/ 300 w 4263"/>
                <a:gd name="T13" fmla="*/ 1919 h 2891"/>
                <a:gd name="T14" fmla="*/ 136 w 4263"/>
                <a:gd name="T15" fmla="*/ 2237 h 2891"/>
                <a:gd name="T16" fmla="*/ 27 w 4263"/>
                <a:gd name="T17" fmla="*/ 2573 h 2891"/>
                <a:gd name="T18" fmla="*/ 0 w 4263"/>
                <a:gd name="T19" fmla="*/ 2846 h 2891"/>
                <a:gd name="T20" fmla="*/ 0 w 4263"/>
                <a:gd name="T21" fmla="*/ 2891 h 2891"/>
                <a:gd name="T22" fmla="*/ 1900 w 4263"/>
                <a:gd name="T23" fmla="*/ 2891 h 2891"/>
                <a:gd name="T24" fmla="*/ 1900 w 4263"/>
                <a:gd name="T25" fmla="*/ 2855 h 2891"/>
                <a:gd name="T26" fmla="*/ 2063 w 4263"/>
                <a:gd name="T27" fmla="*/ 2582 h 2891"/>
                <a:gd name="T28" fmla="*/ 2291 w 4263"/>
                <a:gd name="T29" fmla="*/ 2400 h 2891"/>
                <a:gd name="T30" fmla="*/ 2482 w 4263"/>
                <a:gd name="T31" fmla="*/ 2237 h 2891"/>
                <a:gd name="T32" fmla="*/ 2782 w 4263"/>
                <a:gd name="T33" fmla="*/ 2019 h 2891"/>
                <a:gd name="T34" fmla="*/ 2827 w 4263"/>
                <a:gd name="T35" fmla="*/ 2010 h 2891"/>
                <a:gd name="T36" fmla="*/ 3482 w 4263"/>
                <a:gd name="T37" fmla="*/ 2873 h 2891"/>
                <a:gd name="T38" fmla="*/ 4263 w 4263"/>
                <a:gd name="T39" fmla="*/ 2873 h 2891"/>
                <a:gd name="T40" fmla="*/ 3327 w 4263"/>
                <a:gd name="T41" fmla="*/ 1664 h 2891"/>
                <a:gd name="T42" fmla="*/ 3300 w 4263"/>
                <a:gd name="T43" fmla="*/ 1646 h 2891"/>
                <a:gd name="T44" fmla="*/ 3491 w 4263"/>
                <a:gd name="T45" fmla="*/ 1446 h 2891"/>
                <a:gd name="T46" fmla="*/ 3727 w 4263"/>
                <a:gd name="T47" fmla="*/ 1091 h 2891"/>
                <a:gd name="T48" fmla="*/ 3836 w 4263"/>
                <a:gd name="T49" fmla="*/ 728 h 2891"/>
                <a:gd name="T50" fmla="*/ 3863 w 4263"/>
                <a:gd name="T51" fmla="*/ 400 h 2891"/>
                <a:gd name="T52" fmla="*/ 3800 w 4263"/>
                <a:gd name="T53" fmla="*/ 109 h 2891"/>
                <a:gd name="T54" fmla="*/ 3736 w 4263"/>
                <a:gd name="T55" fmla="*/ 0 h 2891"/>
                <a:gd name="T56" fmla="*/ 3191 w 4263"/>
                <a:gd name="T57" fmla="*/ 328 h 2891"/>
                <a:gd name="T58" fmla="*/ 3236 w 4263"/>
                <a:gd name="T59" fmla="*/ 409 h 2891"/>
                <a:gd name="T60" fmla="*/ 3227 w 4263"/>
                <a:gd name="T61" fmla="*/ 700 h 2891"/>
                <a:gd name="T62" fmla="*/ 3109 w 4263"/>
                <a:gd name="T63" fmla="*/ 973 h 2891"/>
                <a:gd name="T64" fmla="*/ 2936 w 4263"/>
                <a:gd name="T65" fmla="*/ 1182 h 2891"/>
                <a:gd name="T66" fmla="*/ 2473 w 4263"/>
                <a:gd name="T67" fmla="*/ 573 h 2891"/>
                <a:gd name="T68" fmla="*/ 1782 w 4263"/>
                <a:gd name="T69" fmla="*/ 582 h 2891"/>
                <a:gd name="T70" fmla="*/ 2482 w 4263"/>
                <a:gd name="T71" fmla="*/ 1528 h 2891"/>
                <a:gd name="T72" fmla="*/ 2400 w 4263"/>
                <a:gd name="T73" fmla="*/ 1564 h 2891"/>
                <a:gd name="T74" fmla="*/ 1854 w 4263"/>
                <a:gd name="T75" fmla="*/ 1919 h 2891"/>
                <a:gd name="T76" fmla="*/ 1591 w 4263"/>
                <a:gd name="T77" fmla="*/ 2191 h 2891"/>
                <a:gd name="T78" fmla="*/ 1473 w 4263"/>
                <a:gd name="T79" fmla="*/ 2328 h 2891"/>
                <a:gd name="T80" fmla="*/ 1454 w 4263"/>
                <a:gd name="T81" fmla="*/ 2355 h 2891"/>
                <a:gd name="T82" fmla="*/ 836 w 4263"/>
                <a:gd name="T83" fmla="*/ 2355 h 2891"/>
                <a:gd name="T84" fmla="*/ 1164 w 4263"/>
                <a:gd name="T85" fmla="*/ 1782 h 2891"/>
                <a:gd name="T86" fmla="*/ 1691 w 4263"/>
                <a:gd name="T87" fmla="*/ 1400 h 2891"/>
                <a:gd name="T88" fmla="*/ 1727 w 4263"/>
                <a:gd name="T89" fmla="*/ 1337 h 2891"/>
                <a:gd name="T90" fmla="*/ 1727 w 4263"/>
                <a:gd name="T91" fmla="*/ 582 h 2891"/>
                <a:gd name="T92" fmla="*/ 82 w 4263"/>
                <a:gd name="T93" fmla="*/ 582 h 28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4263" h="2891">
                  <a:moveTo>
                    <a:pt x="82" y="582"/>
                  </a:moveTo>
                  <a:lnTo>
                    <a:pt x="82" y="1119"/>
                  </a:lnTo>
                  <a:lnTo>
                    <a:pt x="1036" y="1119"/>
                  </a:lnTo>
                  <a:lnTo>
                    <a:pt x="1027" y="1137"/>
                  </a:lnTo>
                  <a:cubicBezTo>
                    <a:pt x="967" y="1190"/>
                    <a:pt x="765" y="1351"/>
                    <a:pt x="673" y="1437"/>
                  </a:cubicBezTo>
                  <a:cubicBezTo>
                    <a:pt x="581" y="1523"/>
                    <a:pt x="535" y="1575"/>
                    <a:pt x="473" y="1655"/>
                  </a:cubicBezTo>
                  <a:cubicBezTo>
                    <a:pt x="411" y="1735"/>
                    <a:pt x="356" y="1822"/>
                    <a:pt x="300" y="1919"/>
                  </a:cubicBezTo>
                  <a:cubicBezTo>
                    <a:pt x="244" y="2016"/>
                    <a:pt x="181" y="2128"/>
                    <a:pt x="136" y="2237"/>
                  </a:cubicBezTo>
                  <a:lnTo>
                    <a:pt x="27" y="2573"/>
                  </a:lnTo>
                  <a:lnTo>
                    <a:pt x="0" y="2846"/>
                  </a:lnTo>
                  <a:lnTo>
                    <a:pt x="0" y="2891"/>
                  </a:lnTo>
                  <a:lnTo>
                    <a:pt x="1900" y="2891"/>
                  </a:lnTo>
                  <a:lnTo>
                    <a:pt x="1900" y="2855"/>
                  </a:lnTo>
                  <a:cubicBezTo>
                    <a:pt x="1927" y="2803"/>
                    <a:pt x="1998" y="2658"/>
                    <a:pt x="2063" y="2582"/>
                  </a:cubicBezTo>
                  <a:cubicBezTo>
                    <a:pt x="2128" y="2506"/>
                    <a:pt x="2221" y="2457"/>
                    <a:pt x="2291" y="2400"/>
                  </a:cubicBezTo>
                  <a:cubicBezTo>
                    <a:pt x="2361" y="2343"/>
                    <a:pt x="2400" y="2301"/>
                    <a:pt x="2482" y="2237"/>
                  </a:cubicBezTo>
                  <a:cubicBezTo>
                    <a:pt x="2564" y="2173"/>
                    <a:pt x="2725" y="2057"/>
                    <a:pt x="2782" y="2019"/>
                  </a:cubicBezTo>
                  <a:lnTo>
                    <a:pt x="2827" y="2010"/>
                  </a:lnTo>
                  <a:lnTo>
                    <a:pt x="3482" y="2873"/>
                  </a:lnTo>
                  <a:lnTo>
                    <a:pt x="4263" y="2873"/>
                  </a:lnTo>
                  <a:lnTo>
                    <a:pt x="3327" y="1664"/>
                  </a:lnTo>
                  <a:lnTo>
                    <a:pt x="3300" y="1646"/>
                  </a:lnTo>
                  <a:cubicBezTo>
                    <a:pt x="3327" y="1610"/>
                    <a:pt x="3420" y="1539"/>
                    <a:pt x="3491" y="1446"/>
                  </a:cubicBezTo>
                  <a:cubicBezTo>
                    <a:pt x="3562" y="1353"/>
                    <a:pt x="3669" y="1211"/>
                    <a:pt x="3727" y="1091"/>
                  </a:cubicBezTo>
                  <a:cubicBezTo>
                    <a:pt x="3785" y="971"/>
                    <a:pt x="3813" y="843"/>
                    <a:pt x="3836" y="728"/>
                  </a:cubicBezTo>
                  <a:cubicBezTo>
                    <a:pt x="3859" y="613"/>
                    <a:pt x="3869" y="503"/>
                    <a:pt x="3863" y="400"/>
                  </a:cubicBezTo>
                  <a:cubicBezTo>
                    <a:pt x="3857" y="297"/>
                    <a:pt x="3821" y="176"/>
                    <a:pt x="3800" y="109"/>
                  </a:cubicBezTo>
                  <a:lnTo>
                    <a:pt x="3736" y="0"/>
                  </a:lnTo>
                  <a:lnTo>
                    <a:pt x="3191" y="328"/>
                  </a:lnTo>
                  <a:lnTo>
                    <a:pt x="3236" y="409"/>
                  </a:lnTo>
                  <a:cubicBezTo>
                    <a:pt x="3242" y="471"/>
                    <a:pt x="3248" y="606"/>
                    <a:pt x="3227" y="700"/>
                  </a:cubicBezTo>
                  <a:cubicBezTo>
                    <a:pt x="3206" y="794"/>
                    <a:pt x="3158" y="893"/>
                    <a:pt x="3109" y="973"/>
                  </a:cubicBezTo>
                  <a:lnTo>
                    <a:pt x="2936" y="1182"/>
                  </a:lnTo>
                  <a:lnTo>
                    <a:pt x="2473" y="573"/>
                  </a:lnTo>
                  <a:lnTo>
                    <a:pt x="1782" y="582"/>
                  </a:lnTo>
                  <a:lnTo>
                    <a:pt x="2482" y="1528"/>
                  </a:lnTo>
                  <a:lnTo>
                    <a:pt x="2400" y="1564"/>
                  </a:lnTo>
                  <a:cubicBezTo>
                    <a:pt x="2295" y="1629"/>
                    <a:pt x="1989" y="1815"/>
                    <a:pt x="1854" y="1919"/>
                  </a:cubicBezTo>
                  <a:cubicBezTo>
                    <a:pt x="1719" y="2023"/>
                    <a:pt x="1655" y="2123"/>
                    <a:pt x="1591" y="2191"/>
                  </a:cubicBezTo>
                  <a:cubicBezTo>
                    <a:pt x="1527" y="2259"/>
                    <a:pt x="1496" y="2301"/>
                    <a:pt x="1473" y="2328"/>
                  </a:cubicBezTo>
                  <a:lnTo>
                    <a:pt x="1454" y="2355"/>
                  </a:lnTo>
                  <a:lnTo>
                    <a:pt x="836" y="2355"/>
                  </a:lnTo>
                  <a:cubicBezTo>
                    <a:pt x="788" y="2260"/>
                    <a:pt x="1022" y="1941"/>
                    <a:pt x="1164" y="1782"/>
                  </a:cubicBezTo>
                  <a:cubicBezTo>
                    <a:pt x="1306" y="1623"/>
                    <a:pt x="1597" y="1474"/>
                    <a:pt x="1691" y="1400"/>
                  </a:cubicBezTo>
                  <a:lnTo>
                    <a:pt x="1727" y="1337"/>
                  </a:lnTo>
                  <a:lnTo>
                    <a:pt x="1727" y="582"/>
                  </a:lnTo>
                  <a:lnTo>
                    <a:pt x="82" y="582"/>
                  </a:lnTo>
                  <a:close/>
                </a:path>
              </a:pathLst>
            </a:custGeom>
            <a:solidFill>
              <a:srgbClr val="0000FF"/>
            </a:solidFill>
            <a:ln w="12700" cmpd="sng">
              <a:solidFill>
                <a:schemeClr val="tx1"/>
              </a:solidFill>
              <a:round/>
              <a:headEnd/>
              <a:tailEnd/>
            </a:ln>
            <a:effectLst>
              <a:outerShdw dist="107763" dir="2700000" algn="ctr" rotWithShape="0">
                <a:srgbClr val="DDDDDD"/>
              </a:outerShdw>
            </a:effectLst>
          </p:spPr>
          <p:txBody>
            <a:bodyPr wrap="none" anchor="ctr"/>
            <a:lstStyle/>
            <a:p>
              <a:endParaRPr lang="ja-JP" altLang="en-US" dirty="0">
                <a:solidFill>
                  <a:srgbClr val="0000FF"/>
                </a:solidFill>
              </a:endParaRPr>
            </a:p>
          </p:txBody>
        </p:sp>
        <p:sp>
          <p:nvSpPr>
            <p:cNvPr id="94226" name="WordArt 18"/>
            <p:cNvSpPr>
              <a:spLocks noChangeAspect="1" noChangeArrowheads="1" noChangeShapeType="1" noTextEdit="1"/>
            </p:cNvSpPr>
            <p:nvPr/>
          </p:nvSpPr>
          <p:spPr bwMode="auto">
            <a:xfrm>
              <a:off x="1115" y="3511"/>
              <a:ext cx="697" cy="101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en-US" altLang="ja-JP" sz="3600" b="1" kern="10" dirty="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0000FF"/>
                  </a:solidFill>
                  <a:effectLst>
                    <a:outerShdw dist="107763" dir="2700000" algn="ctr" rotWithShape="0">
                      <a:srgbClr val="DDDDDD"/>
                    </a:outerShdw>
                  </a:effectLst>
                  <a:latin typeface="Arial Narrow"/>
                </a:rPr>
                <a:t>FUJI OOZX</a:t>
              </a:r>
              <a:endParaRPr lang="ja-JP" altLang="en-US" sz="3600" b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107763" dir="2700000" algn="ctr" rotWithShape="0">
                    <a:srgbClr val="DDDDDD"/>
                  </a:outerShdw>
                </a:effectLst>
                <a:latin typeface="Arial Narrow"/>
              </a:endParaRPr>
            </a:p>
          </p:txBody>
        </p:sp>
        <p:sp>
          <p:nvSpPr>
            <p:cNvPr id="94227" name="AutoShape 19"/>
            <p:cNvSpPr>
              <a:spLocks noChangeAspect="1" noChangeArrowheads="1"/>
            </p:cNvSpPr>
            <p:nvPr/>
          </p:nvSpPr>
          <p:spPr bwMode="auto">
            <a:xfrm rot="5400000">
              <a:off x="739" y="3004"/>
              <a:ext cx="466" cy="457"/>
            </a:xfrm>
            <a:custGeom>
              <a:avLst/>
              <a:gdLst>
                <a:gd name="G0" fmla="+- 6759 0 0"/>
                <a:gd name="G1" fmla="+- -7662312 0 0"/>
                <a:gd name="G2" fmla="+- 0 0 -7662312"/>
                <a:gd name="T0" fmla="*/ 0 256 1"/>
                <a:gd name="T1" fmla="*/ 180 256 1"/>
                <a:gd name="G3" fmla="+- -7662312 T0 T1"/>
                <a:gd name="T2" fmla="*/ 0 256 1"/>
                <a:gd name="T3" fmla="*/ 90 256 1"/>
                <a:gd name="G4" fmla="+- -7662312 T2 T3"/>
                <a:gd name="G5" fmla="*/ G4 2 1"/>
                <a:gd name="T4" fmla="*/ 90 256 1"/>
                <a:gd name="T5" fmla="*/ 0 256 1"/>
                <a:gd name="G6" fmla="+- -7662312 T4 T5"/>
                <a:gd name="G7" fmla="*/ G6 2 1"/>
                <a:gd name="G8" fmla="abs -7662312"/>
                <a:gd name="T6" fmla="*/ 0 256 1"/>
                <a:gd name="T7" fmla="*/ 90 256 1"/>
                <a:gd name="G9" fmla="+- G8 T6 T7"/>
                <a:gd name="G10" fmla="?: G9 G7 G5"/>
                <a:gd name="T8" fmla="*/ 0 256 1"/>
                <a:gd name="T9" fmla="*/ 360 256 1"/>
                <a:gd name="G11" fmla="+- G10 T8 T9"/>
                <a:gd name="G12" fmla="?: G10 G11 G10"/>
                <a:gd name="T10" fmla="*/ 0 256 1"/>
                <a:gd name="T11" fmla="*/ 360 256 1"/>
                <a:gd name="G13" fmla="+- G12 T10 T11"/>
                <a:gd name="G14" fmla="?: G12 G13 G12"/>
                <a:gd name="G15" fmla="+- 0 0 G14"/>
                <a:gd name="G16" fmla="+- 10800 0 0"/>
                <a:gd name="G17" fmla="+- 10800 0 6759"/>
                <a:gd name="G18" fmla="*/ 6759 1 2"/>
                <a:gd name="G19" fmla="+- G18 5400 0"/>
                <a:gd name="G20" fmla="cos G19 -7662312"/>
                <a:gd name="G21" fmla="sin G19 -7662312"/>
                <a:gd name="G22" fmla="+- G20 10800 0"/>
                <a:gd name="G23" fmla="+- G21 10800 0"/>
                <a:gd name="G24" fmla="+- 10800 0 G20"/>
                <a:gd name="G25" fmla="+- 6759 10800 0"/>
                <a:gd name="G26" fmla="?: G9 G17 G25"/>
                <a:gd name="G27" fmla="?: G9 0 21600"/>
                <a:gd name="G28" fmla="cos 10800 -7662312"/>
                <a:gd name="G29" fmla="sin 10800 -7662312"/>
                <a:gd name="G30" fmla="sin 6759 -7662312"/>
                <a:gd name="G31" fmla="+- G28 10800 0"/>
                <a:gd name="G32" fmla="+- G29 10800 0"/>
                <a:gd name="G33" fmla="+- G30 10800 0"/>
                <a:gd name="G34" fmla="?: G4 0 G31"/>
                <a:gd name="G35" fmla="?: -7662312 G34 0"/>
                <a:gd name="G36" fmla="?: G6 G35 G31"/>
                <a:gd name="G37" fmla="+- 21600 0 G36"/>
                <a:gd name="G38" fmla="?: G4 0 G33"/>
                <a:gd name="G39" fmla="?: -7662312 G38 G32"/>
                <a:gd name="G40" fmla="?: G6 G39 0"/>
                <a:gd name="G41" fmla="?: G4 G32 21600"/>
                <a:gd name="G42" fmla="?: G6 G41 G33"/>
                <a:gd name="T12" fmla="*/ 10800 w 21600"/>
                <a:gd name="T13" fmla="*/ 0 h 21600"/>
                <a:gd name="T14" fmla="*/ 6825 w 21600"/>
                <a:gd name="T15" fmla="*/ 2971 h 21600"/>
                <a:gd name="T16" fmla="*/ 10800 w 21600"/>
                <a:gd name="T17" fmla="*/ 4041 h 21600"/>
                <a:gd name="T18" fmla="*/ 14775 w 21600"/>
                <a:gd name="T19" fmla="*/ 2971 h 21600"/>
                <a:gd name="T20" fmla="*/ G36 w 21600"/>
                <a:gd name="T21" fmla="*/ G40 h 21600"/>
                <a:gd name="T22" fmla="*/ G37 w 21600"/>
                <a:gd name="T23" fmla="*/ G42 h 21600"/>
              </a:gdLst>
              <a:ahLst/>
              <a:cxnLst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T20" t="T21" r="T22" b="T23"/>
              <a:pathLst>
                <a:path w="21600" h="21600">
                  <a:moveTo>
                    <a:pt x="7740" y="4773"/>
                  </a:moveTo>
                  <a:cubicBezTo>
                    <a:pt x="8688" y="4291"/>
                    <a:pt x="9736" y="4040"/>
                    <a:pt x="10800" y="4041"/>
                  </a:cubicBezTo>
                  <a:cubicBezTo>
                    <a:pt x="11863" y="4041"/>
                    <a:pt x="12911" y="4291"/>
                    <a:pt x="13859" y="4773"/>
                  </a:cubicBezTo>
                  <a:lnTo>
                    <a:pt x="15689" y="1170"/>
                  </a:lnTo>
                  <a:cubicBezTo>
                    <a:pt x="14174" y="400"/>
                    <a:pt x="12499" y="-1"/>
                    <a:pt x="10799" y="0"/>
                  </a:cubicBezTo>
                  <a:cubicBezTo>
                    <a:pt x="9100" y="0"/>
                    <a:pt x="7425" y="400"/>
                    <a:pt x="5910" y="1170"/>
                  </a:cubicBezTo>
                  <a:close/>
                </a:path>
              </a:pathLst>
            </a:custGeom>
            <a:solidFill>
              <a:srgbClr val="0000FF"/>
            </a:solidFill>
            <a:ln w="9525">
              <a:noFill/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ja-JP" altLang="en-US" dirty="0">
                <a:solidFill>
                  <a:srgbClr val="0000FF"/>
                </a:solidFill>
              </a:endParaRPr>
            </a:p>
          </p:txBody>
        </p:sp>
      </p:grpSp>
      <p:sp>
        <p:nvSpPr>
          <p:cNvPr id="94219" name="Rectangle 11"/>
          <p:cNvSpPr>
            <a:spLocks noChangeArrowheads="1"/>
          </p:cNvSpPr>
          <p:nvPr/>
        </p:nvSpPr>
        <p:spPr bwMode="auto">
          <a:xfrm>
            <a:off x="179511" y="2185142"/>
            <a:ext cx="8980363" cy="1747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altLang="ja-JP" sz="5400" b="1" dirty="0" smtClean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スライド番号プレースホルダー 1"/>
          <p:cNvSpPr>
            <a:spLocks noGrp="1"/>
          </p:cNvSpPr>
          <p:nvPr/>
        </p:nvSpPr>
        <p:spPr>
          <a:xfrm>
            <a:off x="6754342" y="638132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r"/>
            <a:fld id="{921DE3BF-82B8-4B97-8E77-F7F36A18CD73}" type="slidenum">
              <a:rPr lang="en-US" altLang="ja-JP" smtClean="0">
                <a:solidFill>
                  <a:prstClr val="black"/>
                </a:solidFill>
              </a:rPr>
              <a:pPr algn="r"/>
              <a:t>1</a:t>
            </a:fld>
            <a:endParaRPr lang="en-US" altLang="ja-JP" dirty="0">
              <a:solidFill>
                <a:prstClr val="black"/>
              </a:solidFill>
            </a:endParaRPr>
          </a:p>
        </p:txBody>
      </p:sp>
      <p:sp>
        <p:nvSpPr>
          <p:cNvPr id="13" name="正方形/長方形 12"/>
          <p:cNvSpPr/>
          <p:nvPr/>
        </p:nvSpPr>
        <p:spPr>
          <a:xfrm>
            <a:off x="407846" y="2197313"/>
            <a:ext cx="8268610" cy="101566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>
            <a:spAutoFit/>
          </a:bodyPr>
          <a:lstStyle/>
          <a:p>
            <a:pPr algn="ctr"/>
            <a:r>
              <a:rPr lang="ja-JP" altLang="en-US" sz="6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２０２０年 中期経営計画</a:t>
            </a:r>
            <a:endParaRPr lang="en-US" altLang="ja-JP" sz="60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GP創英角ﾎﾟｯﾌﾟ体" panose="040B0A00000000000000" pitchFamily="50" charset="-128"/>
              <a:ea typeface="HGP創英角ﾎﾟｯﾌﾟ体" panose="040B0A00000000000000" pitchFamily="50" charset="-128"/>
            </a:endParaRPr>
          </a:p>
        </p:txBody>
      </p:sp>
      <p:sp>
        <p:nvSpPr>
          <p:cNvPr id="15" name="タイトル 1"/>
          <p:cNvSpPr txBox="1">
            <a:spLocks/>
          </p:cNvSpPr>
          <p:nvPr/>
        </p:nvSpPr>
        <p:spPr bwMode="auto">
          <a:xfrm>
            <a:off x="2588196" y="4655826"/>
            <a:ext cx="4035079" cy="13849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9pPr>
          </a:lstStyle>
          <a:p>
            <a:r>
              <a:rPr lang="ja-JP" altLang="en-US" sz="2800" kern="0" dirty="0" smtClean="0">
                <a:solidFill>
                  <a:srgbClr val="0000FF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２０１６年６月２２日</a:t>
            </a:r>
            <a:endParaRPr lang="en-US" altLang="ja-JP" sz="2800" kern="0" dirty="0" smtClean="0">
              <a:solidFill>
                <a:srgbClr val="0000FF"/>
              </a:solidFill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  <a:p>
            <a:endParaRPr lang="en-US" altLang="ja-JP" sz="2800" kern="0" dirty="0" smtClean="0">
              <a:solidFill>
                <a:srgbClr val="0000FF"/>
              </a:solidFill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  <a:p>
            <a:r>
              <a:rPr lang="ja-JP" altLang="en-US" sz="2800" kern="0" dirty="0" smtClean="0">
                <a:solidFill>
                  <a:srgbClr val="0000FF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フジオーゼックス株式会社</a:t>
            </a:r>
            <a:endParaRPr lang="ja-JP" altLang="en-US" sz="2800" kern="0" dirty="0">
              <a:solidFill>
                <a:srgbClr val="0000FF"/>
              </a:solidFill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549666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角丸四角形 20"/>
          <p:cNvSpPr/>
          <p:nvPr/>
        </p:nvSpPr>
        <p:spPr>
          <a:xfrm>
            <a:off x="6012160" y="5013176"/>
            <a:ext cx="2708761" cy="1584176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ja-JP" altLang="en-US" sz="800" dirty="0" smtClean="0">
                <a:solidFill>
                  <a:srgbClr val="FF0000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　　</a:t>
            </a:r>
            <a:endParaRPr lang="en-US" altLang="ja-JP" sz="800" dirty="0" smtClean="0">
              <a:solidFill>
                <a:srgbClr val="FF0000"/>
              </a:solidFill>
              <a:latin typeface="HGP創英角ﾎﾟｯﾌﾟ体" panose="040B0A00000000000000" pitchFamily="50" charset="-128"/>
              <a:ea typeface="HGP創英角ﾎﾟｯﾌﾟ体" panose="040B0A00000000000000" pitchFamily="50" charset="-128"/>
            </a:endParaRPr>
          </a:p>
          <a:p>
            <a:pPr algn="ctr">
              <a:spcAft>
                <a:spcPts val="600"/>
              </a:spcAft>
            </a:pPr>
            <a:r>
              <a:rPr lang="ja-JP" altLang="en-US" sz="2400" dirty="0" smtClean="0">
                <a:solidFill>
                  <a:srgbClr val="FF0000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Ｇｌｏｂａｌ １０</a:t>
            </a:r>
            <a:endParaRPr lang="en-US" altLang="ja-JP" sz="2400" dirty="0" smtClean="0">
              <a:solidFill>
                <a:srgbClr val="FF0000"/>
              </a:solidFill>
              <a:latin typeface="HGP創英角ﾎﾟｯﾌﾟ体" panose="040B0A00000000000000" pitchFamily="50" charset="-128"/>
              <a:ea typeface="HGP創英角ﾎﾟｯﾌﾟ体" panose="040B0A00000000000000" pitchFamily="50" charset="-128"/>
            </a:endParaRPr>
          </a:p>
          <a:p>
            <a:pPr algn="ctr"/>
            <a:r>
              <a:rPr lang="ja-JP" altLang="en-US" sz="2000" dirty="0" smtClean="0">
                <a:solidFill>
                  <a:srgbClr val="FF0000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・シェア１０</a:t>
            </a:r>
            <a:r>
              <a:rPr lang="ja-JP" altLang="en-US" sz="2000" dirty="0">
                <a:solidFill>
                  <a:srgbClr val="FF0000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％</a:t>
            </a:r>
            <a:endParaRPr lang="en-US" altLang="ja-JP" sz="2000" dirty="0" smtClean="0">
              <a:solidFill>
                <a:srgbClr val="FF0000"/>
              </a:solidFill>
              <a:latin typeface="HGP創英角ﾎﾟｯﾌﾟ体" panose="040B0A00000000000000" pitchFamily="50" charset="-128"/>
              <a:ea typeface="HGP創英角ﾎﾟｯﾌﾟ体" panose="040B0A00000000000000" pitchFamily="50" charset="-128"/>
            </a:endParaRPr>
          </a:p>
          <a:p>
            <a:pPr algn="ctr"/>
            <a:endParaRPr lang="en-US" altLang="ja-JP" sz="400" dirty="0" smtClean="0">
              <a:solidFill>
                <a:srgbClr val="FF0000"/>
              </a:solidFill>
              <a:latin typeface="HGP創英角ﾎﾟｯﾌﾟ体" panose="040B0A00000000000000" pitchFamily="50" charset="-128"/>
              <a:ea typeface="HGP創英角ﾎﾟｯﾌﾟ体" panose="040B0A00000000000000" pitchFamily="50" charset="-128"/>
            </a:endParaRPr>
          </a:p>
          <a:p>
            <a:pPr algn="ctr"/>
            <a:r>
              <a:rPr lang="ja-JP" altLang="en-US" sz="2000" dirty="0" smtClean="0">
                <a:solidFill>
                  <a:srgbClr val="FF0000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・ＲＯＳ１０</a:t>
            </a:r>
            <a:r>
              <a:rPr lang="ja-JP" altLang="en-US" sz="2000" dirty="0">
                <a:solidFill>
                  <a:srgbClr val="FF0000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％</a:t>
            </a:r>
            <a:endParaRPr lang="en-US" altLang="ja-JP" sz="2000" dirty="0" smtClean="0">
              <a:solidFill>
                <a:srgbClr val="FF0000"/>
              </a:solidFill>
              <a:latin typeface="HGP創英角ﾎﾟｯﾌﾟ体" panose="040B0A00000000000000" pitchFamily="50" charset="-128"/>
              <a:ea typeface="HGP創英角ﾎﾟｯﾌﾟ体" panose="040B0A00000000000000" pitchFamily="50" charset="-128"/>
            </a:endParaRPr>
          </a:p>
        </p:txBody>
      </p:sp>
      <p:sp>
        <p:nvSpPr>
          <p:cNvPr id="36" name="角丸四角形 35"/>
          <p:cNvSpPr/>
          <p:nvPr/>
        </p:nvSpPr>
        <p:spPr>
          <a:xfrm>
            <a:off x="641715" y="2929013"/>
            <a:ext cx="3888432" cy="1714886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ja-JP" altLang="en-US" sz="800" dirty="0" smtClean="0">
                <a:solidFill>
                  <a:srgbClr val="FF0000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　　</a:t>
            </a:r>
            <a:endParaRPr lang="en-US" altLang="ja-JP" sz="800" dirty="0" smtClean="0">
              <a:solidFill>
                <a:srgbClr val="FF0000"/>
              </a:solidFill>
              <a:latin typeface="HGP創英角ﾎﾟｯﾌﾟ体" panose="040B0A00000000000000" pitchFamily="50" charset="-128"/>
              <a:ea typeface="HGP創英角ﾎﾟｯﾌﾟ体" panose="040B0A00000000000000" pitchFamily="50" charset="-128"/>
            </a:endParaRPr>
          </a:p>
          <a:p>
            <a:r>
              <a:rPr lang="ja-JP" altLang="en-US" sz="2400" dirty="0" smtClean="0">
                <a:solidFill>
                  <a:srgbClr val="FF0000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 会社と共に良くなろう！</a:t>
            </a:r>
            <a:endParaRPr lang="en-US" altLang="ja-JP" sz="2400" dirty="0" smtClean="0">
              <a:solidFill>
                <a:srgbClr val="FF0000"/>
              </a:solidFill>
              <a:latin typeface="HGP創英角ﾎﾟｯﾌﾟ体" panose="040B0A00000000000000" pitchFamily="50" charset="-128"/>
              <a:ea typeface="HGP創英角ﾎﾟｯﾌﾟ体" panose="040B0A00000000000000" pitchFamily="50" charset="-128"/>
            </a:endParaRPr>
          </a:p>
          <a:p>
            <a:r>
              <a:rPr lang="ja-JP" altLang="en-US" sz="1000" dirty="0">
                <a:solidFill>
                  <a:srgbClr val="FF0000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　</a:t>
            </a:r>
            <a:r>
              <a:rPr lang="ja-JP" altLang="en-US" sz="1000" dirty="0" smtClean="0">
                <a:solidFill>
                  <a:srgbClr val="FF0000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　</a:t>
            </a:r>
            <a:endParaRPr lang="en-US" altLang="ja-JP" sz="1000" dirty="0" smtClean="0">
              <a:solidFill>
                <a:srgbClr val="FF0000"/>
              </a:solidFill>
              <a:latin typeface="HGP創英角ﾎﾟｯﾌﾟ体" panose="040B0A00000000000000" pitchFamily="50" charset="-128"/>
              <a:ea typeface="HGP創英角ﾎﾟｯﾌﾟ体" panose="040B0A00000000000000" pitchFamily="50" charset="-128"/>
            </a:endParaRPr>
          </a:p>
          <a:p>
            <a:r>
              <a:rPr lang="ja-JP" altLang="en-US" sz="2000" dirty="0" smtClean="0">
                <a:solidFill>
                  <a:srgbClr val="FF0000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　　 ～個人が成長し、</a:t>
            </a:r>
            <a:endParaRPr lang="en-US" altLang="ja-JP" sz="2000" dirty="0" smtClean="0">
              <a:solidFill>
                <a:srgbClr val="FF0000"/>
              </a:solidFill>
              <a:latin typeface="HGP創英角ﾎﾟｯﾌﾟ体" panose="040B0A00000000000000" pitchFamily="50" charset="-128"/>
              <a:ea typeface="HGP創英角ﾎﾟｯﾌﾟ体" panose="040B0A00000000000000" pitchFamily="50" charset="-128"/>
            </a:endParaRPr>
          </a:p>
          <a:p>
            <a:r>
              <a:rPr lang="ja-JP" altLang="en-US" sz="500" dirty="0">
                <a:solidFill>
                  <a:srgbClr val="FF0000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　</a:t>
            </a:r>
            <a:r>
              <a:rPr lang="ja-JP" altLang="en-US" sz="500" dirty="0" smtClean="0">
                <a:solidFill>
                  <a:srgbClr val="FF0000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　</a:t>
            </a:r>
            <a:endParaRPr lang="en-US" altLang="ja-JP" sz="500" dirty="0" smtClean="0">
              <a:solidFill>
                <a:srgbClr val="FF0000"/>
              </a:solidFill>
              <a:latin typeface="HGP創英角ﾎﾟｯﾌﾟ体" panose="040B0A00000000000000" pitchFamily="50" charset="-128"/>
              <a:ea typeface="HGP創英角ﾎﾟｯﾌﾟ体" panose="040B0A00000000000000" pitchFamily="50" charset="-128"/>
            </a:endParaRPr>
          </a:p>
          <a:p>
            <a:r>
              <a:rPr lang="ja-JP" altLang="en-US" sz="2000" dirty="0">
                <a:solidFill>
                  <a:srgbClr val="FF0000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　</a:t>
            </a:r>
            <a:r>
              <a:rPr lang="ja-JP" altLang="en-US" sz="2000" dirty="0" smtClean="0">
                <a:solidFill>
                  <a:srgbClr val="FF0000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　　　　　会社も成長する～</a:t>
            </a:r>
            <a:endParaRPr lang="en-US" altLang="ja-JP" sz="2000" dirty="0" smtClean="0">
              <a:solidFill>
                <a:srgbClr val="FF0000"/>
              </a:solidFill>
              <a:latin typeface="HGP創英角ﾎﾟｯﾌﾟ体" panose="040B0A00000000000000" pitchFamily="50" charset="-128"/>
              <a:ea typeface="HGP創英角ﾎﾟｯﾌﾟ体" panose="040B0A00000000000000" pitchFamily="50" charset="-128"/>
            </a:endParaRPr>
          </a:p>
        </p:txBody>
      </p:sp>
      <p:sp>
        <p:nvSpPr>
          <p:cNvPr id="3" name="右矢印 2"/>
          <p:cNvSpPr/>
          <p:nvPr/>
        </p:nvSpPr>
        <p:spPr>
          <a:xfrm rot="19959840">
            <a:off x="372225" y="4153470"/>
            <a:ext cx="8859926" cy="980858"/>
          </a:xfrm>
          <a:prstGeom prst="rightArrow">
            <a:avLst>
              <a:gd name="adj1" fmla="val 50000"/>
              <a:gd name="adj2" fmla="val 80229"/>
            </a:avLst>
          </a:prstGeom>
          <a:gradFill flip="none" rotWithShape="1">
            <a:gsLst>
              <a:gs pos="0">
                <a:srgbClr val="03D4A8"/>
              </a:gs>
              <a:gs pos="25000">
                <a:srgbClr val="21D6E0"/>
              </a:gs>
              <a:gs pos="75000">
                <a:srgbClr val="0087E6"/>
              </a:gs>
              <a:gs pos="100000">
                <a:srgbClr val="005CBF"/>
              </a:gs>
            </a:gsLst>
            <a:lin ang="0" scaled="1"/>
            <a:tileRect/>
          </a:gra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17" name="円/楕円 16"/>
          <p:cNvSpPr/>
          <p:nvPr/>
        </p:nvSpPr>
        <p:spPr>
          <a:xfrm>
            <a:off x="971600" y="5570066"/>
            <a:ext cx="2468155" cy="1224136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ja-JP" altLang="en-US" sz="160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　</a:t>
            </a:r>
            <a:r>
              <a:rPr lang="ja-JP" altLang="en-US" sz="1600" u="sng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２０１５年度</a:t>
            </a:r>
            <a:endParaRPr lang="en-US" altLang="ja-JP" sz="1600" u="sng" dirty="0">
              <a:solidFill>
                <a:prstClr val="black">
                  <a:lumMod val="65000"/>
                  <a:lumOff val="35000"/>
                </a:prstClr>
              </a:solidFill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  <a:p>
            <a:r>
              <a:rPr lang="ja-JP" altLang="en-US" sz="160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売上高 １７５億円</a:t>
            </a:r>
            <a:endParaRPr lang="en-US" altLang="ja-JP" sz="1600" dirty="0" smtClean="0">
              <a:solidFill>
                <a:prstClr val="black">
                  <a:lumMod val="65000"/>
                  <a:lumOff val="35000"/>
                </a:prstClr>
              </a:solidFill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  <a:p>
            <a:r>
              <a:rPr lang="ja-JP" altLang="en-US" sz="160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生産数 １．０億本</a:t>
            </a:r>
            <a:endParaRPr lang="en-US" altLang="ja-JP" sz="1600" dirty="0" smtClean="0">
              <a:solidFill>
                <a:prstClr val="black">
                  <a:lumMod val="65000"/>
                  <a:lumOff val="35000"/>
                </a:prstClr>
              </a:solidFill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</p:txBody>
      </p:sp>
      <p:sp>
        <p:nvSpPr>
          <p:cNvPr id="19" name="円/楕円 18"/>
          <p:cNvSpPr/>
          <p:nvPr/>
        </p:nvSpPr>
        <p:spPr>
          <a:xfrm>
            <a:off x="3837609" y="4345930"/>
            <a:ext cx="2485138" cy="1224136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ja-JP" altLang="en-US" sz="1600" dirty="0" smtClean="0">
                <a:solidFill>
                  <a:prstClr val="black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　</a:t>
            </a:r>
            <a:r>
              <a:rPr lang="ja-JP" altLang="en-US" sz="1600" u="sng" dirty="0" smtClean="0">
                <a:solidFill>
                  <a:prstClr val="black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２０１７年度</a:t>
            </a:r>
            <a:endParaRPr lang="en-US" altLang="ja-JP" sz="1600" u="sng" dirty="0" smtClean="0">
              <a:solidFill>
                <a:prstClr val="black"/>
              </a:solidFill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  <a:p>
            <a:r>
              <a:rPr lang="ja-JP" altLang="en-US" sz="1600" dirty="0" smtClean="0">
                <a:solidFill>
                  <a:prstClr val="black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売上高 ２００億円</a:t>
            </a:r>
            <a:endParaRPr lang="en-US" altLang="ja-JP" sz="1600" dirty="0" smtClean="0">
              <a:solidFill>
                <a:prstClr val="black"/>
              </a:solidFill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  <a:p>
            <a:r>
              <a:rPr lang="ja-JP" altLang="en-US" sz="1600" dirty="0" smtClean="0">
                <a:solidFill>
                  <a:prstClr val="black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生産数 １．５億本</a:t>
            </a:r>
            <a:endParaRPr lang="en-US" altLang="ja-JP" sz="1600" dirty="0" smtClean="0">
              <a:solidFill>
                <a:prstClr val="black"/>
              </a:solidFill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</p:txBody>
      </p:sp>
      <p:sp>
        <p:nvSpPr>
          <p:cNvPr id="20" name="円/楕円 19"/>
          <p:cNvSpPr/>
          <p:nvPr/>
        </p:nvSpPr>
        <p:spPr>
          <a:xfrm>
            <a:off x="6651113" y="2924944"/>
            <a:ext cx="2445040" cy="1126061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ja-JP" altLang="en-US" sz="1600" dirty="0" smtClean="0">
                <a:solidFill>
                  <a:srgbClr val="0000FF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　</a:t>
            </a:r>
            <a:r>
              <a:rPr lang="ja-JP" altLang="en-US" sz="1600" u="sng" dirty="0" smtClean="0">
                <a:solidFill>
                  <a:srgbClr val="0000FF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２０２０年度</a:t>
            </a:r>
            <a:endParaRPr lang="en-US" altLang="ja-JP" sz="1600" u="sng" dirty="0" smtClean="0">
              <a:solidFill>
                <a:srgbClr val="0000FF"/>
              </a:solidFill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  <a:p>
            <a:r>
              <a:rPr lang="ja-JP" altLang="en-US" sz="1600" dirty="0" smtClean="0">
                <a:solidFill>
                  <a:srgbClr val="0000FF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売上高 ３００億円</a:t>
            </a:r>
            <a:endParaRPr lang="en-US" altLang="ja-JP" sz="1600" dirty="0" smtClean="0">
              <a:solidFill>
                <a:srgbClr val="0000FF"/>
              </a:solidFill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  <a:p>
            <a:r>
              <a:rPr lang="ja-JP" altLang="en-US" sz="1600" dirty="0" smtClean="0">
                <a:solidFill>
                  <a:srgbClr val="0000FF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生産数 ２．０億本</a:t>
            </a:r>
            <a:endParaRPr lang="en-US" altLang="ja-JP" sz="1600" dirty="0" smtClean="0">
              <a:solidFill>
                <a:srgbClr val="0000FF"/>
              </a:solidFill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auto">
          <a:xfrm>
            <a:off x="7736235" y="21423"/>
            <a:ext cx="1314444" cy="551927"/>
            <a:chOff x="742" y="2916"/>
            <a:chExt cx="1666" cy="696"/>
          </a:xfrm>
        </p:grpSpPr>
        <p:sp>
          <p:nvSpPr>
            <p:cNvPr id="16" name="AutoShape 15"/>
            <p:cNvSpPr>
              <a:spLocks noChangeAspect="1" noChangeArrowheads="1"/>
            </p:cNvSpPr>
            <p:nvPr/>
          </p:nvSpPr>
          <p:spPr bwMode="auto">
            <a:xfrm>
              <a:off x="742" y="3003"/>
              <a:ext cx="462" cy="466"/>
            </a:xfrm>
            <a:custGeom>
              <a:avLst/>
              <a:gdLst>
                <a:gd name="G0" fmla="+- 5398 0 0"/>
                <a:gd name="G1" fmla="+- 21600 0 5398"/>
                <a:gd name="G2" fmla="+- 21600 0 5398"/>
                <a:gd name="G3" fmla="*/ G0 2929 10000"/>
                <a:gd name="G4" fmla="+- 21600 0 G3"/>
                <a:gd name="G5" fmla="+- 21600 0 G3"/>
                <a:gd name="T0" fmla="*/ 10800 w 21600"/>
                <a:gd name="T1" fmla="*/ 0 h 21600"/>
                <a:gd name="T2" fmla="*/ 3163 w 21600"/>
                <a:gd name="T3" fmla="*/ 3163 h 21600"/>
                <a:gd name="T4" fmla="*/ 0 w 21600"/>
                <a:gd name="T5" fmla="*/ 10800 h 21600"/>
                <a:gd name="T6" fmla="*/ 3163 w 21600"/>
                <a:gd name="T7" fmla="*/ 18437 h 21600"/>
                <a:gd name="T8" fmla="*/ 10800 w 21600"/>
                <a:gd name="T9" fmla="*/ 21600 h 21600"/>
                <a:gd name="T10" fmla="*/ 18437 w 21600"/>
                <a:gd name="T11" fmla="*/ 18437 h 21600"/>
                <a:gd name="T12" fmla="*/ 21600 w 21600"/>
                <a:gd name="T13" fmla="*/ 10800 h 21600"/>
                <a:gd name="T14" fmla="*/ 18437 w 21600"/>
                <a:gd name="T15" fmla="*/ 3163 h 21600"/>
                <a:gd name="T16" fmla="*/ 3163 w 21600"/>
                <a:gd name="T17" fmla="*/ 3163 h 21600"/>
                <a:gd name="T18" fmla="*/ 18437 w 21600"/>
                <a:gd name="T19" fmla="*/ 1843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5398" y="10800"/>
                  </a:moveTo>
                  <a:cubicBezTo>
                    <a:pt x="5398" y="13783"/>
                    <a:pt x="7817" y="16202"/>
                    <a:pt x="10800" y="16202"/>
                  </a:cubicBezTo>
                  <a:cubicBezTo>
                    <a:pt x="13783" y="16202"/>
                    <a:pt x="16202" y="13783"/>
                    <a:pt x="16202" y="10800"/>
                  </a:cubicBezTo>
                  <a:cubicBezTo>
                    <a:pt x="16202" y="7817"/>
                    <a:pt x="13783" y="5398"/>
                    <a:pt x="10800" y="5398"/>
                  </a:cubicBezTo>
                  <a:cubicBezTo>
                    <a:pt x="7817" y="5398"/>
                    <a:pt x="5398" y="7817"/>
                    <a:pt x="5398" y="10800"/>
                  </a:cubicBezTo>
                  <a:close/>
                </a:path>
              </a:pathLst>
            </a:custGeom>
            <a:solidFill>
              <a:srgbClr val="0000FF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>
              <a:outerShdw dist="107763" dir="2700000" algn="ctr" rotWithShape="0">
                <a:srgbClr val="DDDDDD"/>
              </a:outerShdw>
            </a:effectLst>
          </p:spPr>
          <p:txBody>
            <a:bodyPr wrap="none" anchor="ctr"/>
            <a:lstStyle/>
            <a:p>
              <a:endParaRPr lang="ja-JP" altLang="en-US" dirty="0">
                <a:solidFill>
                  <a:srgbClr val="0000FF"/>
                </a:solidFill>
              </a:endParaRPr>
            </a:p>
          </p:txBody>
        </p:sp>
        <p:sp>
          <p:nvSpPr>
            <p:cNvPr id="18" name="AutoShape 16"/>
            <p:cNvSpPr>
              <a:spLocks noChangeAspect="1" noChangeArrowheads="1"/>
            </p:cNvSpPr>
            <p:nvPr/>
          </p:nvSpPr>
          <p:spPr bwMode="auto">
            <a:xfrm>
              <a:off x="1163" y="3003"/>
              <a:ext cx="462" cy="466"/>
            </a:xfrm>
            <a:custGeom>
              <a:avLst/>
              <a:gdLst>
                <a:gd name="G0" fmla="+- 5398 0 0"/>
                <a:gd name="G1" fmla="+- 21600 0 5398"/>
                <a:gd name="G2" fmla="+- 21600 0 5398"/>
                <a:gd name="G3" fmla="*/ G0 2929 10000"/>
                <a:gd name="G4" fmla="+- 21600 0 G3"/>
                <a:gd name="G5" fmla="+- 21600 0 G3"/>
                <a:gd name="T0" fmla="*/ 10800 w 21600"/>
                <a:gd name="T1" fmla="*/ 0 h 21600"/>
                <a:gd name="T2" fmla="*/ 3163 w 21600"/>
                <a:gd name="T3" fmla="*/ 3163 h 21600"/>
                <a:gd name="T4" fmla="*/ 0 w 21600"/>
                <a:gd name="T5" fmla="*/ 10800 h 21600"/>
                <a:gd name="T6" fmla="*/ 3163 w 21600"/>
                <a:gd name="T7" fmla="*/ 18437 h 21600"/>
                <a:gd name="T8" fmla="*/ 10800 w 21600"/>
                <a:gd name="T9" fmla="*/ 21600 h 21600"/>
                <a:gd name="T10" fmla="*/ 18437 w 21600"/>
                <a:gd name="T11" fmla="*/ 18437 h 21600"/>
                <a:gd name="T12" fmla="*/ 21600 w 21600"/>
                <a:gd name="T13" fmla="*/ 10800 h 21600"/>
                <a:gd name="T14" fmla="*/ 18437 w 21600"/>
                <a:gd name="T15" fmla="*/ 3163 h 21600"/>
                <a:gd name="T16" fmla="*/ 3163 w 21600"/>
                <a:gd name="T17" fmla="*/ 3163 h 21600"/>
                <a:gd name="T18" fmla="*/ 18437 w 21600"/>
                <a:gd name="T19" fmla="*/ 1843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5398" y="10800"/>
                  </a:moveTo>
                  <a:cubicBezTo>
                    <a:pt x="5398" y="13783"/>
                    <a:pt x="7817" y="16202"/>
                    <a:pt x="10800" y="16202"/>
                  </a:cubicBezTo>
                  <a:cubicBezTo>
                    <a:pt x="13783" y="16202"/>
                    <a:pt x="16202" y="13783"/>
                    <a:pt x="16202" y="10800"/>
                  </a:cubicBezTo>
                  <a:cubicBezTo>
                    <a:pt x="16202" y="7817"/>
                    <a:pt x="13783" y="5398"/>
                    <a:pt x="10800" y="5398"/>
                  </a:cubicBezTo>
                  <a:cubicBezTo>
                    <a:pt x="7817" y="5398"/>
                    <a:pt x="5398" y="7817"/>
                    <a:pt x="5398" y="10800"/>
                  </a:cubicBezTo>
                  <a:close/>
                </a:path>
              </a:pathLst>
            </a:custGeom>
            <a:solidFill>
              <a:srgbClr val="0000FF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>
              <a:outerShdw dist="107763" dir="2700000" algn="ctr" rotWithShape="0">
                <a:srgbClr val="DDDDDD"/>
              </a:outerShdw>
            </a:effectLst>
          </p:spPr>
          <p:txBody>
            <a:bodyPr wrap="none" anchor="ctr"/>
            <a:lstStyle/>
            <a:p>
              <a:endParaRPr lang="ja-JP" altLang="en-US" dirty="0">
                <a:solidFill>
                  <a:srgbClr val="0000FF"/>
                </a:solidFill>
              </a:endParaRPr>
            </a:p>
          </p:txBody>
        </p:sp>
        <p:sp>
          <p:nvSpPr>
            <p:cNvPr id="22" name="Freeform 17"/>
            <p:cNvSpPr>
              <a:spLocks noChangeAspect="1"/>
            </p:cNvSpPr>
            <p:nvPr/>
          </p:nvSpPr>
          <p:spPr bwMode="auto">
            <a:xfrm>
              <a:off x="1613" y="2916"/>
              <a:ext cx="795" cy="538"/>
            </a:xfrm>
            <a:custGeom>
              <a:avLst/>
              <a:gdLst>
                <a:gd name="T0" fmla="*/ 82 w 4263"/>
                <a:gd name="T1" fmla="*/ 582 h 2891"/>
                <a:gd name="T2" fmla="*/ 82 w 4263"/>
                <a:gd name="T3" fmla="*/ 1119 h 2891"/>
                <a:gd name="T4" fmla="*/ 1036 w 4263"/>
                <a:gd name="T5" fmla="*/ 1119 h 2891"/>
                <a:gd name="T6" fmla="*/ 1027 w 4263"/>
                <a:gd name="T7" fmla="*/ 1137 h 2891"/>
                <a:gd name="T8" fmla="*/ 673 w 4263"/>
                <a:gd name="T9" fmla="*/ 1437 h 2891"/>
                <a:gd name="T10" fmla="*/ 473 w 4263"/>
                <a:gd name="T11" fmla="*/ 1655 h 2891"/>
                <a:gd name="T12" fmla="*/ 300 w 4263"/>
                <a:gd name="T13" fmla="*/ 1919 h 2891"/>
                <a:gd name="T14" fmla="*/ 136 w 4263"/>
                <a:gd name="T15" fmla="*/ 2237 h 2891"/>
                <a:gd name="T16" fmla="*/ 27 w 4263"/>
                <a:gd name="T17" fmla="*/ 2573 h 2891"/>
                <a:gd name="T18" fmla="*/ 0 w 4263"/>
                <a:gd name="T19" fmla="*/ 2846 h 2891"/>
                <a:gd name="T20" fmla="*/ 0 w 4263"/>
                <a:gd name="T21" fmla="*/ 2891 h 2891"/>
                <a:gd name="T22" fmla="*/ 1900 w 4263"/>
                <a:gd name="T23" fmla="*/ 2891 h 2891"/>
                <a:gd name="T24" fmla="*/ 1900 w 4263"/>
                <a:gd name="T25" fmla="*/ 2855 h 2891"/>
                <a:gd name="T26" fmla="*/ 2063 w 4263"/>
                <a:gd name="T27" fmla="*/ 2582 h 2891"/>
                <a:gd name="T28" fmla="*/ 2291 w 4263"/>
                <a:gd name="T29" fmla="*/ 2400 h 2891"/>
                <a:gd name="T30" fmla="*/ 2482 w 4263"/>
                <a:gd name="T31" fmla="*/ 2237 h 2891"/>
                <a:gd name="T32" fmla="*/ 2782 w 4263"/>
                <a:gd name="T33" fmla="*/ 2019 h 2891"/>
                <a:gd name="T34" fmla="*/ 2827 w 4263"/>
                <a:gd name="T35" fmla="*/ 2010 h 2891"/>
                <a:gd name="T36" fmla="*/ 3482 w 4263"/>
                <a:gd name="T37" fmla="*/ 2873 h 2891"/>
                <a:gd name="T38" fmla="*/ 4263 w 4263"/>
                <a:gd name="T39" fmla="*/ 2873 h 2891"/>
                <a:gd name="T40" fmla="*/ 3327 w 4263"/>
                <a:gd name="T41" fmla="*/ 1664 h 2891"/>
                <a:gd name="T42" fmla="*/ 3300 w 4263"/>
                <a:gd name="T43" fmla="*/ 1646 h 2891"/>
                <a:gd name="T44" fmla="*/ 3491 w 4263"/>
                <a:gd name="T45" fmla="*/ 1446 h 2891"/>
                <a:gd name="T46" fmla="*/ 3727 w 4263"/>
                <a:gd name="T47" fmla="*/ 1091 h 2891"/>
                <a:gd name="T48" fmla="*/ 3836 w 4263"/>
                <a:gd name="T49" fmla="*/ 728 h 2891"/>
                <a:gd name="T50" fmla="*/ 3863 w 4263"/>
                <a:gd name="T51" fmla="*/ 400 h 2891"/>
                <a:gd name="T52" fmla="*/ 3800 w 4263"/>
                <a:gd name="T53" fmla="*/ 109 h 2891"/>
                <a:gd name="T54" fmla="*/ 3736 w 4263"/>
                <a:gd name="T55" fmla="*/ 0 h 2891"/>
                <a:gd name="T56" fmla="*/ 3191 w 4263"/>
                <a:gd name="T57" fmla="*/ 328 h 2891"/>
                <a:gd name="T58" fmla="*/ 3236 w 4263"/>
                <a:gd name="T59" fmla="*/ 409 h 2891"/>
                <a:gd name="T60" fmla="*/ 3227 w 4263"/>
                <a:gd name="T61" fmla="*/ 700 h 2891"/>
                <a:gd name="T62" fmla="*/ 3109 w 4263"/>
                <a:gd name="T63" fmla="*/ 973 h 2891"/>
                <a:gd name="T64" fmla="*/ 2936 w 4263"/>
                <a:gd name="T65" fmla="*/ 1182 h 2891"/>
                <a:gd name="T66" fmla="*/ 2473 w 4263"/>
                <a:gd name="T67" fmla="*/ 573 h 2891"/>
                <a:gd name="T68" fmla="*/ 1782 w 4263"/>
                <a:gd name="T69" fmla="*/ 582 h 2891"/>
                <a:gd name="T70" fmla="*/ 2482 w 4263"/>
                <a:gd name="T71" fmla="*/ 1528 h 2891"/>
                <a:gd name="T72" fmla="*/ 2400 w 4263"/>
                <a:gd name="T73" fmla="*/ 1564 h 2891"/>
                <a:gd name="T74" fmla="*/ 1854 w 4263"/>
                <a:gd name="T75" fmla="*/ 1919 h 2891"/>
                <a:gd name="T76" fmla="*/ 1591 w 4263"/>
                <a:gd name="T77" fmla="*/ 2191 h 2891"/>
                <a:gd name="T78" fmla="*/ 1473 w 4263"/>
                <a:gd name="T79" fmla="*/ 2328 h 2891"/>
                <a:gd name="T80" fmla="*/ 1454 w 4263"/>
                <a:gd name="T81" fmla="*/ 2355 h 2891"/>
                <a:gd name="T82" fmla="*/ 836 w 4263"/>
                <a:gd name="T83" fmla="*/ 2355 h 2891"/>
                <a:gd name="T84" fmla="*/ 1164 w 4263"/>
                <a:gd name="T85" fmla="*/ 1782 h 2891"/>
                <a:gd name="T86" fmla="*/ 1691 w 4263"/>
                <a:gd name="T87" fmla="*/ 1400 h 2891"/>
                <a:gd name="T88" fmla="*/ 1727 w 4263"/>
                <a:gd name="T89" fmla="*/ 1337 h 2891"/>
                <a:gd name="T90" fmla="*/ 1727 w 4263"/>
                <a:gd name="T91" fmla="*/ 582 h 2891"/>
                <a:gd name="T92" fmla="*/ 82 w 4263"/>
                <a:gd name="T93" fmla="*/ 582 h 28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4263" h="2891">
                  <a:moveTo>
                    <a:pt x="82" y="582"/>
                  </a:moveTo>
                  <a:lnTo>
                    <a:pt x="82" y="1119"/>
                  </a:lnTo>
                  <a:lnTo>
                    <a:pt x="1036" y="1119"/>
                  </a:lnTo>
                  <a:lnTo>
                    <a:pt x="1027" y="1137"/>
                  </a:lnTo>
                  <a:cubicBezTo>
                    <a:pt x="967" y="1190"/>
                    <a:pt x="765" y="1351"/>
                    <a:pt x="673" y="1437"/>
                  </a:cubicBezTo>
                  <a:cubicBezTo>
                    <a:pt x="581" y="1523"/>
                    <a:pt x="535" y="1575"/>
                    <a:pt x="473" y="1655"/>
                  </a:cubicBezTo>
                  <a:cubicBezTo>
                    <a:pt x="411" y="1735"/>
                    <a:pt x="356" y="1822"/>
                    <a:pt x="300" y="1919"/>
                  </a:cubicBezTo>
                  <a:cubicBezTo>
                    <a:pt x="244" y="2016"/>
                    <a:pt x="181" y="2128"/>
                    <a:pt x="136" y="2237"/>
                  </a:cubicBezTo>
                  <a:lnTo>
                    <a:pt x="27" y="2573"/>
                  </a:lnTo>
                  <a:lnTo>
                    <a:pt x="0" y="2846"/>
                  </a:lnTo>
                  <a:lnTo>
                    <a:pt x="0" y="2891"/>
                  </a:lnTo>
                  <a:lnTo>
                    <a:pt x="1900" y="2891"/>
                  </a:lnTo>
                  <a:lnTo>
                    <a:pt x="1900" y="2855"/>
                  </a:lnTo>
                  <a:cubicBezTo>
                    <a:pt x="1927" y="2803"/>
                    <a:pt x="1998" y="2658"/>
                    <a:pt x="2063" y="2582"/>
                  </a:cubicBezTo>
                  <a:cubicBezTo>
                    <a:pt x="2128" y="2506"/>
                    <a:pt x="2221" y="2457"/>
                    <a:pt x="2291" y="2400"/>
                  </a:cubicBezTo>
                  <a:cubicBezTo>
                    <a:pt x="2361" y="2343"/>
                    <a:pt x="2400" y="2301"/>
                    <a:pt x="2482" y="2237"/>
                  </a:cubicBezTo>
                  <a:cubicBezTo>
                    <a:pt x="2564" y="2173"/>
                    <a:pt x="2725" y="2057"/>
                    <a:pt x="2782" y="2019"/>
                  </a:cubicBezTo>
                  <a:lnTo>
                    <a:pt x="2827" y="2010"/>
                  </a:lnTo>
                  <a:lnTo>
                    <a:pt x="3482" y="2873"/>
                  </a:lnTo>
                  <a:lnTo>
                    <a:pt x="4263" y="2873"/>
                  </a:lnTo>
                  <a:lnTo>
                    <a:pt x="3327" y="1664"/>
                  </a:lnTo>
                  <a:lnTo>
                    <a:pt x="3300" y="1646"/>
                  </a:lnTo>
                  <a:cubicBezTo>
                    <a:pt x="3327" y="1610"/>
                    <a:pt x="3420" y="1539"/>
                    <a:pt x="3491" y="1446"/>
                  </a:cubicBezTo>
                  <a:cubicBezTo>
                    <a:pt x="3562" y="1353"/>
                    <a:pt x="3669" y="1211"/>
                    <a:pt x="3727" y="1091"/>
                  </a:cubicBezTo>
                  <a:cubicBezTo>
                    <a:pt x="3785" y="971"/>
                    <a:pt x="3813" y="843"/>
                    <a:pt x="3836" y="728"/>
                  </a:cubicBezTo>
                  <a:cubicBezTo>
                    <a:pt x="3859" y="613"/>
                    <a:pt x="3869" y="503"/>
                    <a:pt x="3863" y="400"/>
                  </a:cubicBezTo>
                  <a:cubicBezTo>
                    <a:pt x="3857" y="297"/>
                    <a:pt x="3821" y="176"/>
                    <a:pt x="3800" y="109"/>
                  </a:cubicBezTo>
                  <a:lnTo>
                    <a:pt x="3736" y="0"/>
                  </a:lnTo>
                  <a:lnTo>
                    <a:pt x="3191" y="328"/>
                  </a:lnTo>
                  <a:lnTo>
                    <a:pt x="3236" y="409"/>
                  </a:lnTo>
                  <a:cubicBezTo>
                    <a:pt x="3242" y="471"/>
                    <a:pt x="3248" y="606"/>
                    <a:pt x="3227" y="700"/>
                  </a:cubicBezTo>
                  <a:cubicBezTo>
                    <a:pt x="3206" y="794"/>
                    <a:pt x="3158" y="893"/>
                    <a:pt x="3109" y="973"/>
                  </a:cubicBezTo>
                  <a:lnTo>
                    <a:pt x="2936" y="1182"/>
                  </a:lnTo>
                  <a:lnTo>
                    <a:pt x="2473" y="573"/>
                  </a:lnTo>
                  <a:lnTo>
                    <a:pt x="1782" y="582"/>
                  </a:lnTo>
                  <a:lnTo>
                    <a:pt x="2482" y="1528"/>
                  </a:lnTo>
                  <a:lnTo>
                    <a:pt x="2400" y="1564"/>
                  </a:lnTo>
                  <a:cubicBezTo>
                    <a:pt x="2295" y="1629"/>
                    <a:pt x="1989" y="1815"/>
                    <a:pt x="1854" y="1919"/>
                  </a:cubicBezTo>
                  <a:cubicBezTo>
                    <a:pt x="1719" y="2023"/>
                    <a:pt x="1655" y="2123"/>
                    <a:pt x="1591" y="2191"/>
                  </a:cubicBezTo>
                  <a:cubicBezTo>
                    <a:pt x="1527" y="2259"/>
                    <a:pt x="1496" y="2301"/>
                    <a:pt x="1473" y="2328"/>
                  </a:cubicBezTo>
                  <a:lnTo>
                    <a:pt x="1454" y="2355"/>
                  </a:lnTo>
                  <a:lnTo>
                    <a:pt x="836" y="2355"/>
                  </a:lnTo>
                  <a:cubicBezTo>
                    <a:pt x="788" y="2260"/>
                    <a:pt x="1022" y="1941"/>
                    <a:pt x="1164" y="1782"/>
                  </a:cubicBezTo>
                  <a:cubicBezTo>
                    <a:pt x="1306" y="1623"/>
                    <a:pt x="1597" y="1474"/>
                    <a:pt x="1691" y="1400"/>
                  </a:cubicBezTo>
                  <a:lnTo>
                    <a:pt x="1727" y="1337"/>
                  </a:lnTo>
                  <a:lnTo>
                    <a:pt x="1727" y="582"/>
                  </a:lnTo>
                  <a:lnTo>
                    <a:pt x="82" y="582"/>
                  </a:lnTo>
                  <a:close/>
                </a:path>
              </a:pathLst>
            </a:custGeom>
            <a:solidFill>
              <a:srgbClr val="0000FF"/>
            </a:solidFill>
            <a:ln w="12700" cmpd="sng">
              <a:solidFill>
                <a:schemeClr val="tx1"/>
              </a:solidFill>
              <a:round/>
              <a:headEnd/>
              <a:tailEnd/>
            </a:ln>
            <a:effectLst>
              <a:outerShdw dist="107763" dir="2700000" algn="ctr" rotWithShape="0">
                <a:srgbClr val="DDDDDD"/>
              </a:outerShdw>
            </a:effectLst>
          </p:spPr>
          <p:txBody>
            <a:bodyPr wrap="none" anchor="ctr"/>
            <a:lstStyle/>
            <a:p>
              <a:endParaRPr lang="ja-JP" altLang="en-US" dirty="0">
                <a:solidFill>
                  <a:srgbClr val="0000FF"/>
                </a:solidFill>
              </a:endParaRPr>
            </a:p>
          </p:txBody>
        </p:sp>
        <p:sp>
          <p:nvSpPr>
            <p:cNvPr id="23" name="WordArt 18"/>
            <p:cNvSpPr>
              <a:spLocks noChangeAspect="1" noChangeArrowheads="1" noChangeShapeType="1" noTextEdit="1"/>
            </p:cNvSpPr>
            <p:nvPr/>
          </p:nvSpPr>
          <p:spPr bwMode="auto">
            <a:xfrm>
              <a:off x="1115" y="3511"/>
              <a:ext cx="697" cy="101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en-US" altLang="ja-JP" sz="3600" b="1" kern="10" dirty="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0000FF"/>
                  </a:solidFill>
                  <a:effectLst>
                    <a:outerShdw dist="107763" dir="2700000" algn="ctr" rotWithShape="0">
                      <a:srgbClr val="DDDDDD"/>
                    </a:outerShdw>
                  </a:effectLst>
                  <a:latin typeface="Arial Narrow"/>
                </a:rPr>
                <a:t>FUJI OOZX</a:t>
              </a:r>
              <a:endParaRPr lang="ja-JP" altLang="en-US" sz="3600" b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107763" dir="2700000" algn="ctr" rotWithShape="0">
                    <a:srgbClr val="DDDDDD"/>
                  </a:outerShdw>
                </a:effectLst>
                <a:latin typeface="Arial Narrow"/>
              </a:endParaRPr>
            </a:p>
          </p:txBody>
        </p:sp>
        <p:sp>
          <p:nvSpPr>
            <p:cNvPr id="25" name="AutoShape 19"/>
            <p:cNvSpPr>
              <a:spLocks noChangeAspect="1" noChangeArrowheads="1"/>
            </p:cNvSpPr>
            <p:nvPr/>
          </p:nvSpPr>
          <p:spPr bwMode="auto">
            <a:xfrm rot="5400000">
              <a:off x="739" y="3004"/>
              <a:ext cx="466" cy="457"/>
            </a:xfrm>
            <a:custGeom>
              <a:avLst/>
              <a:gdLst>
                <a:gd name="G0" fmla="+- 6759 0 0"/>
                <a:gd name="G1" fmla="+- -7662312 0 0"/>
                <a:gd name="G2" fmla="+- 0 0 -7662312"/>
                <a:gd name="T0" fmla="*/ 0 256 1"/>
                <a:gd name="T1" fmla="*/ 180 256 1"/>
                <a:gd name="G3" fmla="+- -7662312 T0 T1"/>
                <a:gd name="T2" fmla="*/ 0 256 1"/>
                <a:gd name="T3" fmla="*/ 90 256 1"/>
                <a:gd name="G4" fmla="+- -7662312 T2 T3"/>
                <a:gd name="G5" fmla="*/ G4 2 1"/>
                <a:gd name="T4" fmla="*/ 90 256 1"/>
                <a:gd name="T5" fmla="*/ 0 256 1"/>
                <a:gd name="G6" fmla="+- -7662312 T4 T5"/>
                <a:gd name="G7" fmla="*/ G6 2 1"/>
                <a:gd name="G8" fmla="abs -7662312"/>
                <a:gd name="T6" fmla="*/ 0 256 1"/>
                <a:gd name="T7" fmla="*/ 90 256 1"/>
                <a:gd name="G9" fmla="+- G8 T6 T7"/>
                <a:gd name="G10" fmla="?: G9 G7 G5"/>
                <a:gd name="T8" fmla="*/ 0 256 1"/>
                <a:gd name="T9" fmla="*/ 360 256 1"/>
                <a:gd name="G11" fmla="+- G10 T8 T9"/>
                <a:gd name="G12" fmla="?: G10 G11 G10"/>
                <a:gd name="T10" fmla="*/ 0 256 1"/>
                <a:gd name="T11" fmla="*/ 360 256 1"/>
                <a:gd name="G13" fmla="+- G12 T10 T11"/>
                <a:gd name="G14" fmla="?: G12 G13 G12"/>
                <a:gd name="G15" fmla="+- 0 0 G14"/>
                <a:gd name="G16" fmla="+- 10800 0 0"/>
                <a:gd name="G17" fmla="+- 10800 0 6759"/>
                <a:gd name="G18" fmla="*/ 6759 1 2"/>
                <a:gd name="G19" fmla="+- G18 5400 0"/>
                <a:gd name="G20" fmla="cos G19 -7662312"/>
                <a:gd name="G21" fmla="sin G19 -7662312"/>
                <a:gd name="G22" fmla="+- G20 10800 0"/>
                <a:gd name="G23" fmla="+- G21 10800 0"/>
                <a:gd name="G24" fmla="+- 10800 0 G20"/>
                <a:gd name="G25" fmla="+- 6759 10800 0"/>
                <a:gd name="G26" fmla="?: G9 G17 G25"/>
                <a:gd name="G27" fmla="?: G9 0 21600"/>
                <a:gd name="G28" fmla="cos 10800 -7662312"/>
                <a:gd name="G29" fmla="sin 10800 -7662312"/>
                <a:gd name="G30" fmla="sin 6759 -7662312"/>
                <a:gd name="G31" fmla="+- G28 10800 0"/>
                <a:gd name="G32" fmla="+- G29 10800 0"/>
                <a:gd name="G33" fmla="+- G30 10800 0"/>
                <a:gd name="G34" fmla="?: G4 0 G31"/>
                <a:gd name="G35" fmla="?: -7662312 G34 0"/>
                <a:gd name="G36" fmla="?: G6 G35 G31"/>
                <a:gd name="G37" fmla="+- 21600 0 G36"/>
                <a:gd name="G38" fmla="?: G4 0 G33"/>
                <a:gd name="G39" fmla="?: -7662312 G38 G32"/>
                <a:gd name="G40" fmla="?: G6 G39 0"/>
                <a:gd name="G41" fmla="?: G4 G32 21600"/>
                <a:gd name="G42" fmla="?: G6 G41 G33"/>
                <a:gd name="T12" fmla="*/ 10800 w 21600"/>
                <a:gd name="T13" fmla="*/ 0 h 21600"/>
                <a:gd name="T14" fmla="*/ 6825 w 21600"/>
                <a:gd name="T15" fmla="*/ 2971 h 21600"/>
                <a:gd name="T16" fmla="*/ 10800 w 21600"/>
                <a:gd name="T17" fmla="*/ 4041 h 21600"/>
                <a:gd name="T18" fmla="*/ 14775 w 21600"/>
                <a:gd name="T19" fmla="*/ 2971 h 21600"/>
                <a:gd name="T20" fmla="*/ G36 w 21600"/>
                <a:gd name="T21" fmla="*/ G40 h 21600"/>
                <a:gd name="T22" fmla="*/ G37 w 21600"/>
                <a:gd name="T23" fmla="*/ G42 h 21600"/>
              </a:gdLst>
              <a:ahLst/>
              <a:cxnLst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T20" t="T21" r="T22" b="T23"/>
              <a:pathLst>
                <a:path w="21600" h="21600">
                  <a:moveTo>
                    <a:pt x="7740" y="4773"/>
                  </a:moveTo>
                  <a:cubicBezTo>
                    <a:pt x="8688" y="4291"/>
                    <a:pt x="9736" y="4040"/>
                    <a:pt x="10800" y="4041"/>
                  </a:cubicBezTo>
                  <a:cubicBezTo>
                    <a:pt x="11863" y="4041"/>
                    <a:pt x="12911" y="4291"/>
                    <a:pt x="13859" y="4773"/>
                  </a:cubicBezTo>
                  <a:lnTo>
                    <a:pt x="15689" y="1170"/>
                  </a:lnTo>
                  <a:cubicBezTo>
                    <a:pt x="14174" y="400"/>
                    <a:pt x="12499" y="-1"/>
                    <a:pt x="10799" y="0"/>
                  </a:cubicBezTo>
                  <a:cubicBezTo>
                    <a:pt x="9100" y="0"/>
                    <a:pt x="7425" y="400"/>
                    <a:pt x="5910" y="1170"/>
                  </a:cubicBezTo>
                  <a:close/>
                </a:path>
              </a:pathLst>
            </a:custGeom>
            <a:solidFill>
              <a:srgbClr val="0000FF"/>
            </a:solidFill>
            <a:ln w="9525">
              <a:noFill/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ja-JP" altLang="en-US" dirty="0">
                <a:solidFill>
                  <a:srgbClr val="0000FF"/>
                </a:solidFill>
              </a:endParaRPr>
            </a:p>
          </p:txBody>
        </p:sp>
      </p:grpSp>
      <p:sp>
        <p:nvSpPr>
          <p:cNvPr id="26" name="Line 6"/>
          <p:cNvSpPr>
            <a:spLocks noChangeShapeType="1"/>
          </p:cNvSpPr>
          <p:nvPr/>
        </p:nvSpPr>
        <p:spPr bwMode="auto">
          <a:xfrm>
            <a:off x="71411" y="634080"/>
            <a:ext cx="8961412" cy="0"/>
          </a:xfrm>
          <a:prstGeom prst="line">
            <a:avLst/>
          </a:prstGeom>
          <a:noFill/>
          <a:ln w="101600" cmpd="thickThin">
            <a:solidFill>
              <a:srgbClr val="0066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ja-JP" altLang="en-US" dirty="0">
              <a:solidFill>
                <a:srgbClr val="000000"/>
              </a:solidFill>
            </a:endParaRPr>
          </a:p>
        </p:txBody>
      </p:sp>
      <p:sp>
        <p:nvSpPr>
          <p:cNvPr id="27" name="正方形/長方形 26"/>
          <p:cNvSpPr/>
          <p:nvPr/>
        </p:nvSpPr>
        <p:spPr>
          <a:xfrm>
            <a:off x="98765" y="69234"/>
            <a:ext cx="7477688" cy="56440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ja-JP" altLang="en-US" sz="2800" b="1" dirty="0">
                <a:solidFill>
                  <a:srgbClr val="0000FF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■ １７ー２０中期　コンセプト</a:t>
            </a:r>
          </a:p>
        </p:txBody>
      </p:sp>
      <p:grpSp>
        <p:nvGrpSpPr>
          <p:cNvPr id="4" name="グループ化 3"/>
          <p:cNvGrpSpPr/>
          <p:nvPr/>
        </p:nvGrpSpPr>
        <p:grpSpPr>
          <a:xfrm>
            <a:off x="488810" y="794293"/>
            <a:ext cx="3600400" cy="1608037"/>
            <a:chOff x="488810" y="794293"/>
            <a:chExt cx="3600400" cy="1608037"/>
          </a:xfrm>
        </p:grpSpPr>
        <p:sp>
          <p:nvSpPr>
            <p:cNvPr id="2" name="テキスト ボックス 1"/>
            <p:cNvSpPr txBox="1"/>
            <p:nvPr/>
          </p:nvSpPr>
          <p:spPr>
            <a:xfrm>
              <a:off x="488810" y="971169"/>
              <a:ext cx="3600400" cy="1431161"/>
            </a:xfrm>
            <a:prstGeom prst="rect">
              <a:avLst/>
            </a:prstGeom>
            <a:noFill/>
            <a:ln w="19050"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endParaRPr lang="en-US" altLang="ja-JP" dirty="0" smtClean="0">
                <a:solidFill>
                  <a:prstClr val="black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endParaRPr>
            </a:p>
            <a:p>
              <a:r>
                <a:rPr lang="ja-JP" altLang="en-US" dirty="0" smtClean="0">
                  <a:solidFill>
                    <a:prstClr val="black"/>
                  </a:solidFill>
                  <a:latin typeface="HGP創英角ｺﾞｼｯｸUB" panose="020B0900000000000000" pitchFamily="50" charset="-128"/>
                  <a:ea typeface="HGP創英角ｺﾞｼｯｸUB" panose="020B0900000000000000" pitchFamily="50" charset="-128"/>
                </a:rPr>
                <a:t>　１．グローバル化の自力展開</a:t>
              </a:r>
              <a:endParaRPr lang="en-US" altLang="ja-JP" dirty="0" smtClean="0">
                <a:solidFill>
                  <a:prstClr val="black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endParaRPr>
            </a:p>
            <a:p>
              <a:r>
                <a:rPr lang="ja-JP" altLang="en-US" sz="500" dirty="0" smtClean="0">
                  <a:solidFill>
                    <a:prstClr val="black"/>
                  </a:solidFill>
                  <a:latin typeface="HGP創英角ｺﾞｼｯｸUB" panose="020B0900000000000000" pitchFamily="50" charset="-128"/>
                  <a:ea typeface="HGP創英角ｺﾞｼｯｸUB" panose="020B0900000000000000" pitchFamily="50" charset="-128"/>
                </a:rPr>
                <a:t>　　</a:t>
              </a:r>
              <a:endParaRPr lang="en-US" altLang="ja-JP" sz="500" dirty="0" smtClean="0">
                <a:solidFill>
                  <a:prstClr val="black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endParaRPr>
            </a:p>
            <a:p>
              <a:r>
                <a:rPr lang="ja-JP" altLang="en-US" dirty="0" smtClean="0">
                  <a:solidFill>
                    <a:prstClr val="black"/>
                  </a:solidFill>
                  <a:latin typeface="HGP創英角ｺﾞｼｯｸUB" panose="020B0900000000000000" pitchFamily="50" charset="-128"/>
                  <a:ea typeface="HGP創英角ｺﾞｼｯｸUB" panose="020B0900000000000000" pitchFamily="50" charset="-128"/>
                </a:rPr>
                <a:t>　２．現場力と物造り力の強化</a:t>
              </a:r>
              <a:endParaRPr lang="en-US" altLang="ja-JP" dirty="0" smtClean="0">
                <a:solidFill>
                  <a:prstClr val="black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endParaRPr>
            </a:p>
            <a:p>
              <a:r>
                <a:rPr lang="ja-JP" altLang="en-US" sz="500" dirty="0">
                  <a:solidFill>
                    <a:prstClr val="black"/>
                  </a:solidFill>
                  <a:latin typeface="HGP創英角ｺﾞｼｯｸUB" panose="020B0900000000000000" pitchFamily="50" charset="-128"/>
                  <a:ea typeface="HGP創英角ｺﾞｼｯｸUB" panose="020B0900000000000000" pitchFamily="50" charset="-128"/>
                </a:rPr>
                <a:t>　</a:t>
              </a:r>
              <a:r>
                <a:rPr lang="ja-JP" altLang="en-US" sz="500" dirty="0" smtClean="0">
                  <a:solidFill>
                    <a:prstClr val="black"/>
                  </a:solidFill>
                  <a:latin typeface="HGP創英角ｺﾞｼｯｸUB" panose="020B0900000000000000" pitchFamily="50" charset="-128"/>
                  <a:ea typeface="HGP創英角ｺﾞｼｯｸUB" panose="020B0900000000000000" pitchFamily="50" charset="-128"/>
                </a:rPr>
                <a:t>　</a:t>
              </a:r>
              <a:endParaRPr lang="en-US" altLang="ja-JP" sz="500" dirty="0" smtClean="0">
                <a:solidFill>
                  <a:prstClr val="black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endParaRPr>
            </a:p>
            <a:p>
              <a:r>
                <a:rPr lang="ja-JP" altLang="en-US" dirty="0" smtClean="0">
                  <a:solidFill>
                    <a:prstClr val="black"/>
                  </a:solidFill>
                  <a:latin typeface="HGP創英角ｺﾞｼｯｸUB" panose="020B0900000000000000" pitchFamily="50" charset="-128"/>
                  <a:ea typeface="HGP創英角ｺﾞｼｯｸUB" panose="020B0900000000000000" pitchFamily="50" charset="-128"/>
                </a:rPr>
                <a:t>　３．企業文化を革新しよう！</a:t>
              </a:r>
              <a:endParaRPr lang="en-US" altLang="ja-JP" dirty="0" smtClean="0">
                <a:solidFill>
                  <a:prstClr val="black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endParaRPr>
            </a:p>
            <a:p>
              <a:r>
                <a:rPr lang="ja-JP" altLang="en-US" sz="500" dirty="0">
                  <a:solidFill>
                    <a:prstClr val="black"/>
                  </a:solidFill>
                  <a:latin typeface="HGP創英角ｺﾞｼｯｸUB" panose="020B0900000000000000" pitchFamily="50" charset="-128"/>
                  <a:ea typeface="HGP創英角ｺﾞｼｯｸUB" panose="020B0900000000000000" pitchFamily="50" charset="-128"/>
                </a:rPr>
                <a:t>　</a:t>
              </a:r>
              <a:r>
                <a:rPr lang="ja-JP" altLang="en-US" sz="500" dirty="0" smtClean="0">
                  <a:solidFill>
                    <a:prstClr val="black"/>
                  </a:solidFill>
                  <a:latin typeface="HGP創英角ｺﾞｼｯｸUB" panose="020B0900000000000000" pitchFamily="50" charset="-128"/>
                  <a:ea typeface="HGP創英角ｺﾞｼｯｸUB" panose="020B0900000000000000" pitchFamily="50" charset="-128"/>
                </a:rPr>
                <a:t>　</a:t>
              </a:r>
              <a:endParaRPr lang="en-US" altLang="ja-JP" sz="500" dirty="0" smtClean="0">
                <a:solidFill>
                  <a:prstClr val="black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endParaRPr>
            </a:p>
          </p:txBody>
        </p:sp>
        <p:sp>
          <p:nvSpPr>
            <p:cNvPr id="32" name="正方形/長方形 31"/>
            <p:cNvSpPr/>
            <p:nvPr/>
          </p:nvSpPr>
          <p:spPr>
            <a:xfrm>
              <a:off x="736501" y="794293"/>
              <a:ext cx="3096343" cy="388589"/>
            </a:xfrm>
            <a:prstGeom prst="rect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ja-JP" sz="2000" dirty="0" smtClean="0">
                  <a:solidFill>
                    <a:srgbClr val="FFFF00"/>
                  </a:solidFill>
                  <a:latin typeface="HGP創英角ｺﾞｼｯｸUB" panose="020B0900000000000000" pitchFamily="50" charset="-128"/>
                  <a:ea typeface="HGP創英角ｺﾞｼｯｸUB" panose="020B0900000000000000" pitchFamily="50" charset="-128"/>
                </a:rPr>
                <a:t>2017</a:t>
              </a:r>
              <a:r>
                <a:rPr lang="ja-JP" altLang="en-US" sz="2000" dirty="0" smtClean="0">
                  <a:solidFill>
                    <a:srgbClr val="FFFF00"/>
                  </a:solidFill>
                  <a:latin typeface="HGP創英角ｺﾞｼｯｸUB" panose="020B0900000000000000" pitchFamily="50" charset="-128"/>
                  <a:ea typeface="HGP創英角ｺﾞｼｯｸUB" panose="020B0900000000000000" pitchFamily="50" charset="-128"/>
                </a:rPr>
                <a:t> 中期計画</a:t>
              </a:r>
              <a:endParaRPr lang="ja-JP" altLang="en-US" sz="2000" dirty="0">
                <a:solidFill>
                  <a:srgbClr val="FFFF00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endParaRPr>
            </a:p>
          </p:txBody>
        </p:sp>
      </p:grpSp>
      <p:sp>
        <p:nvSpPr>
          <p:cNvPr id="34" name="テキスト ボックス 33"/>
          <p:cNvSpPr txBox="1"/>
          <p:nvPr/>
        </p:nvSpPr>
        <p:spPr>
          <a:xfrm>
            <a:off x="4992659" y="978466"/>
            <a:ext cx="3600400" cy="1415772"/>
          </a:xfrm>
          <a:prstGeom prst="rect">
            <a:avLst/>
          </a:prstGeom>
          <a:noFill/>
          <a:ln w="19050">
            <a:solidFill>
              <a:srgbClr val="0000FF"/>
            </a:solidFill>
          </a:ln>
        </p:spPr>
        <p:txBody>
          <a:bodyPr wrap="square" rtlCol="0">
            <a:spAutoFit/>
          </a:bodyPr>
          <a:lstStyle/>
          <a:p>
            <a:r>
              <a:rPr lang="ja-JP" altLang="en-US" sz="1200" dirty="0" smtClean="0">
                <a:solidFill>
                  <a:srgbClr val="0000FF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　　</a:t>
            </a:r>
            <a:endParaRPr lang="en-US" altLang="ja-JP" sz="1200" dirty="0" smtClean="0">
              <a:solidFill>
                <a:srgbClr val="0000FF"/>
              </a:solidFill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  <a:p>
            <a:r>
              <a:rPr lang="ja-JP" altLang="en-US" dirty="0" smtClean="0">
                <a:solidFill>
                  <a:srgbClr val="0000FF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　　</a:t>
            </a:r>
            <a:r>
              <a:rPr lang="ja-JP" altLang="en-US" sz="2000" dirty="0">
                <a:solidFill>
                  <a:srgbClr val="0000FF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　</a:t>
            </a:r>
            <a:r>
              <a:rPr lang="ja-JP" altLang="en-US" sz="2000" dirty="0" smtClean="0">
                <a:solidFill>
                  <a:srgbClr val="0000FF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　</a:t>
            </a:r>
            <a:r>
              <a:rPr lang="ja-JP" altLang="en-US" sz="2000" dirty="0" smtClean="0">
                <a:solidFill>
                  <a:srgbClr val="FF0000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Ｇｌｏｂａｌ １０</a:t>
            </a:r>
            <a:endParaRPr lang="en-US" altLang="ja-JP" sz="2000" dirty="0" smtClean="0">
              <a:solidFill>
                <a:srgbClr val="FF0000"/>
              </a:solidFill>
              <a:latin typeface="HGP創英角ﾎﾟｯﾌﾟ体" panose="040B0A00000000000000" pitchFamily="50" charset="-128"/>
              <a:ea typeface="HGP創英角ﾎﾟｯﾌﾟ体" panose="040B0A00000000000000" pitchFamily="50" charset="-128"/>
            </a:endParaRPr>
          </a:p>
          <a:p>
            <a:r>
              <a:rPr lang="ja-JP" altLang="en-US" dirty="0" smtClean="0">
                <a:solidFill>
                  <a:srgbClr val="0000FF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　　・販売本数　　　２億本</a:t>
            </a:r>
            <a:endParaRPr lang="en-US" altLang="ja-JP" dirty="0" smtClean="0">
              <a:solidFill>
                <a:srgbClr val="0000FF"/>
              </a:solidFill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  <a:p>
            <a:r>
              <a:rPr lang="ja-JP" altLang="en-US" dirty="0">
                <a:solidFill>
                  <a:srgbClr val="0000FF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　</a:t>
            </a:r>
            <a:r>
              <a:rPr lang="ja-JP" altLang="en-US" dirty="0" smtClean="0">
                <a:solidFill>
                  <a:srgbClr val="0000FF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　・売上高　 　３００億円</a:t>
            </a:r>
            <a:endParaRPr lang="en-US" altLang="ja-JP" dirty="0" smtClean="0">
              <a:solidFill>
                <a:srgbClr val="0000FF"/>
              </a:solidFill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  <a:p>
            <a:r>
              <a:rPr lang="ja-JP" altLang="en-US" dirty="0">
                <a:solidFill>
                  <a:srgbClr val="0000FF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　</a:t>
            </a:r>
            <a:r>
              <a:rPr lang="ja-JP" altLang="en-US" dirty="0" smtClean="0">
                <a:solidFill>
                  <a:srgbClr val="0000FF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　・営業利益　　３０億円</a:t>
            </a:r>
            <a:endParaRPr lang="en-US" altLang="ja-JP" dirty="0" smtClean="0">
              <a:solidFill>
                <a:srgbClr val="0000FF"/>
              </a:solidFill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</p:txBody>
      </p:sp>
      <p:sp>
        <p:nvSpPr>
          <p:cNvPr id="35" name="正方形/長方形 34"/>
          <p:cNvSpPr/>
          <p:nvPr/>
        </p:nvSpPr>
        <p:spPr>
          <a:xfrm>
            <a:off x="5240350" y="801590"/>
            <a:ext cx="3096343" cy="388589"/>
          </a:xfrm>
          <a:prstGeom prst="rect">
            <a:avLst/>
          </a:prstGeom>
          <a:solidFill>
            <a:srgbClr val="0000FF"/>
          </a:solidFill>
          <a:ln>
            <a:solidFill>
              <a:schemeClr val="tx1"/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ja-JP" sz="2000" dirty="0" smtClean="0">
                <a:solidFill>
                  <a:srgbClr val="FFFF00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2020</a:t>
            </a:r>
            <a:r>
              <a:rPr lang="ja-JP" altLang="en-US" sz="2000" dirty="0" smtClean="0">
                <a:solidFill>
                  <a:srgbClr val="FFFF00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 中期計画</a:t>
            </a:r>
            <a:endParaRPr lang="ja-JP" altLang="en-US" sz="2000" dirty="0">
              <a:solidFill>
                <a:srgbClr val="FFFF00"/>
              </a:solidFill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5484593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4222" name="Group 14"/>
          <p:cNvGrpSpPr>
            <a:grpSpLocks noChangeAspect="1"/>
          </p:cNvGrpSpPr>
          <p:nvPr/>
        </p:nvGrpSpPr>
        <p:grpSpPr bwMode="auto">
          <a:xfrm>
            <a:off x="7756118" y="80039"/>
            <a:ext cx="1314444" cy="551927"/>
            <a:chOff x="742" y="2916"/>
            <a:chExt cx="1666" cy="696"/>
          </a:xfrm>
        </p:grpSpPr>
        <p:sp>
          <p:nvSpPr>
            <p:cNvPr id="94223" name="AutoShape 15"/>
            <p:cNvSpPr>
              <a:spLocks noChangeAspect="1" noChangeArrowheads="1"/>
            </p:cNvSpPr>
            <p:nvPr/>
          </p:nvSpPr>
          <p:spPr bwMode="auto">
            <a:xfrm>
              <a:off x="742" y="3003"/>
              <a:ext cx="462" cy="466"/>
            </a:xfrm>
            <a:custGeom>
              <a:avLst/>
              <a:gdLst>
                <a:gd name="G0" fmla="+- 5398 0 0"/>
                <a:gd name="G1" fmla="+- 21600 0 5398"/>
                <a:gd name="G2" fmla="+- 21600 0 5398"/>
                <a:gd name="G3" fmla="*/ G0 2929 10000"/>
                <a:gd name="G4" fmla="+- 21600 0 G3"/>
                <a:gd name="G5" fmla="+- 21600 0 G3"/>
                <a:gd name="T0" fmla="*/ 10800 w 21600"/>
                <a:gd name="T1" fmla="*/ 0 h 21600"/>
                <a:gd name="T2" fmla="*/ 3163 w 21600"/>
                <a:gd name="T3" fmla="*/ 3163 h 21600"/>
                <a:gd name="T4" fmla="*/ 0 w 21600"/>
                <a:gd name="T5" fmla="*/ 10800 h 21600"/>
                <a:gd name="T6" fmla="*/ 3163 w 21600"/>
                <a:gd name="T7" fmla="*/ 18437 h 21600"/>
                <a:gd name="T8" fmla="*/ 10800 w 21600"/>
                <a:gd name="T9" fmla="*/ 21600 h 21600"/>
                <a:gd name="T10" fmla="*/ 18437 w 21600"/>
                <a:gd name="T11" fmla="*/ 18437 h 21600"/>
                <a:gd name="T12" fmla="*/ 21600 w 21600"/>
                <a:gd name="T13" fmla="*/ 10800 h 21600"/>
                <a:gd name="T14" fmla="*/ 18437 w 21600"/>
                <a:gd name="T15" fmla="*/ 3163 h 21600"/>
                <a:gd name="T16" fmla="*/ 3163 w 21600"/>
                <a:gd name="T17" fmla="*/ 3163 h 21600"/>
                <a:gd name="T18" fmla="*/ 18437 w 21600"/>
                <a:gd name="T19" fmla="*/ 1843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5398" y="10800"/>
                  </a:moveTo>
                  <a:cubicBezTo>
                    <a:pt x="5398" y="13783"/>
                    <a:pt x="7817" y="16202"/>
                    <a:pt x="10800" y="16202"/>
                  </a:cubicBezTo>
                  <a:cubicBezTo>
                    <a:pt x="13783" y="16202"/>
                    <a:pt x="16202" y="13783"/>
                    <a:pt x="16202" y="10800"/>
                  </a:cubicBezTo>
                  <a:cubicBezTo>
                    <a:pt x="16202" y="7817"/>
                    <a:pt x="13783" y="5398"/>
                    <a:pt x="10800" y="5398"/>
                  </a:cubicBezTo>
                  <a:cubicBezTo>
                    <a:pt x="7817" y="5398"/>
                    <a:pt x="5398" y="7817"/>
                    <a:pt x="5398" y="10800"/>
                  </a:cubicBezTo>
                  <a:close/>
                </a:path>
              </a:pathLst>
            </a:custGeom>
            <a:solidFill>
              <a:srgbClr val="0000FF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>
              <a:outerShdw dist="107763" dir="2700000" algn="ctr" rotWithShape="0">
                <a:srgbClr val="DDDDDD"/>
              </a:outerShdw>
            </a:effectLst>
          </p:spPr>
          <p:txBody>
            <a:bodyPr wrap="none" anchor="ctr"/>
            <a:lstStyle/>
            <a:p>
              <a:endParaRPr lang="ja-JP" altLang="en-US" dirty="0">
                <a:solidFill>
                  <a:srgbClr val="0000FF"/>
                </a:solidFill>
              </a:endParaRPr>
            </a:p>
          </p:txBody>
        </p:sp>
        <p:sp>
          <p:nvSpPr>
            <p:cNvPr id="94224" name="AutoShape 16"/>
            <p:cNvSpPr>
              <a:spLocks noChangeAspect="1" noChangeArrowheads="1"/>
            </p:cNvSpPr>
            <p:nvPr/>
          </p:nvSpPr>
          <p:spPr bwMode="auto">
            <a:xfrm>
              <a:off x="1163" y="3003"/>
              <a:ext cx="462" cy="466"/>
            </a:xfrm>
            <a:custGeom>
              <a:avLst/>
              <a:gdLst>
                <a:gd name="G0" fmla="+- 5398 0 0"/>
                <a:gd name="G1" fmla="+- 21600 0 5398"/>
                <a:gd name="G2" fmla="+- 21600 0 5398"/>
                <a:gd name="G3" fmla="*/ G0 2929 10000"/>
                <a:gd name="G4" fmla="+- 21600 0 G3"/>
                <a:gd name="G5" fmla="+- 21600 0 G3"/>
                <a:gd name="T0" fmla="*/ 10800 w 21600"/>
                <a:gd name="T1" fmla="*/ 0 h 21600"/>
                <a:gd name="T2" fmla="*/ 3163 w 21600"/>
                <a:gd name="T3" fmla="*/ 3163 h 21600"/>
                <a:gd name="T4" fmla="*/ 0 w 21600"/>
                <a:gd name="T5" fmla="*/ 10800 h 21600"/>
                <a:gd name="T6" fmla="*/ 3163 w 21600"/>
                <a:gd name="T7" fmla="*/ 18437 h 21600"/>
                <a:gd name="T8" fmla="*/ 10800 w 21600"/>
                <a:gd name="T9" fmla="*/ 21600 h 21600"/>
                <a:gd name="T10" fmla="*/ 18437 w 21600"/>
                <a:gd name="T11" fmla="*/ 18437 h 21600"/>
                <a:gd name="T12" fmla="*/ 21600 w 21600"/>
                <a:gd name="T13" fmla="*/ 10800 h 21600"/>
                <a:gd name="T14" fmla="*/ 18437 w 21600"/>
                <a:gd name="T15" fmla="*/ 3163 h 21600"/>
                <a:gd name="T16" fmla="*/ 3163 w 21600"/>
                <a:gd name="T17" fmla="*/ 3163 h 21600"/>
                <a:gd name="T18" fmla="*/ 18437 w 21600"/>
                <a:gd name="T19" fmla="*/ 1843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5398" y="10800"/>
                  </a:moveTo>
                  <a:cubicBezTo>
                    <a:pt x="5398" y="13783"/>
                    <a:pt x="7817" y="16202"/>
                    <a:pt x="10800" y="16202"/>
                  </a:cubicBezTo>
                  <a:cubicBezTo>
                    <a:pt x="13783" y="16202"/>
                    <a:pt x="16202" y="13783"/>
                    <a:pt x="16202" y="10800"/>
                  </a:cubicBezTo>
                  <a:cubicBezTo>
                    <a:pt x="16202" y="7817"/>
                    <a:pt x="13783" y="5398"/>
                    <a:pt x="10800" y="5398"/>
                  </a:cubicBezTo>
                  <a:cubicBezTo>
                    <a:pt x="7817" y="5398"/>
                    <a:pt x="5398" y="7817"/>
                    <a:pt x="5398" y="10800"/>
                  </a:cubicBezTo>
                  <a:close/>
                </a:path>
              </a:pathLst>
            </a:custGeom>
            <a:solidFill>
              <a:srgbClr val="0000FF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>
              <a:outerShdw dist="107763" dir="2700000" algn="ctr" rotWithShape="0">
                <a:srgbClr val="DDDDDD"/>
              </a:outerShdw>
            </a:effectLst>
          </p:spPr>
          <p:txBody>
            <a:bodyPr wrap="none" anchor="ctr"/>
            <a:lstStyle/>
            <a:p>
              <a:endParaRPr lang="ja-JP" altLang="en-US" dirty="0">
                <a:solidFill>
                  <a:srgbClr val="0000FF"/>
                </a:solidFill>
              </a:endParaRPr>
            </a:p>
          </p:txBody>
        </p:sp>
        <p:sp>
          <p:nvSpPr>
            <p:cNvPr id="94225" name="Freeform 17"/>
            <p:cNvSpPr>
              <a:spLocks noChangeAspect="1"/>
            </p:cNvSpPr>
            <p:nvPr/>
          </p:nvSpPr>
          <p:spPr bwMode="auto">
            <a:xfrm>
              <a:off x="1613" y="2916"/>
              <a:ext cx="795" cy="538"/>
            </a:xfrm>
            <a:custGeom>
              <a:avLst/>
              <a:gdLst>
                <a:gd name="T0" fmla="*/ 82 w 4263"/>
                <a:gd name="T1" fmla="*/ 582 h 2891"/>
                <a:gd name="T2" fmla="*/ 82 w 4263"/>
                <a:gd name="T3" fmla="*/ 1119 h 2891"/>
                <a:gd name="T4" fmla="*/ 1036 w 4263"/>
                <a:gd name="T5" fmla="*/ 1119 h 2891"/>
                <a:gd name="T6" fmla="*/ 1027 w 4263"/>
                <a:gd name="T7" fmla="*/ 1137 h 2891"/>
                <a:gd name="T8" fmla="*/ 673 w 4263"/>
                <a:gd name="T9" fmla="*/ 1437 h 2891"/>
                <a:gd name="T10" fmla="*/ 473 w 4263"/>
                <a:gd name="T11" fmla="*/ 1655 h 2891"/>
                <a:gd name="T12" fmla="*/ 300 w 4263"/>
                <a:gd name="T13" fmla="*/ 1919 h 2891"/>
                <a:gd name="T14" fmla="*/ 136 w 4263"/>
                <a:gd name="T15" fmla="*/ 2237 h 2891"/>
                <a:gd name="T16" fmla="*/ 27 w 4263"/>
                <a:gd name="T17" fmla="*/ 2573 h 2891"/>
                <a:gd name="T18" fmla="*/ 0 w 4263"/>
                <a:gd name="T19" fmla="*/ 2846 h 2891"/>
                <a:gd name="T20" fmla="*/ 0 w 4263"/>
                <a:gd name="T21" fmla="*/ 2891 h 2891"/>
                <a:gd name="T22" fmla="*/ 1900 w 4263"/>
                <a:gd name="T23" fmla="*/ 2891 h 2891"/>
                <a:gd name="T24" fmla="*/ 1900 w 4263"/>
                <a:gd name="T25" fmla="*/ 2855 h 2891"/>
                <a:gd name="T26" fmla="*/ 2063 w 4263"/>
                <a:gd name="T27" fmla="*/ 2582 h 2891"/>
                <a:gd name="T28" fmla="*/ 2291 w 4263"/>
                <a:gd name="T29" fmla="*/ 2400 h 2891"/>
                <a:gd name="T30" fmla="*/ 2482 w 4263"/>
                <a:gd name="T31" fmla="*/ 2237 h 2891"/>
                <a:gd name="T32" fmla="*/ 2782 w 4263"/>
                <a:gd name="T33" fmla="*/ 2019 h 2891"/>
                <a:gd name="T34" fmla="*/ 2827 w 4263"/>
                <a:gd name="T35" fmla="*/ 2010 h 2891"/>
                <a:gd name="T36" fmla="*/ 3482 w 4263"/>
                <a:gd name="T37" fmla="*/ 2873 h 2891"/>
                <a:gd name="T38" fmla="*/ 4263 w 4263"/>
                <a:gd name="T39" fmla="*/ 2873 h 2891"/>
                <a:gd name="T40" fmla="*/ 3327 w 4263"/>
                <a:gd name="T41" fmla="*/ 1664 h 2891"/>
                <a:gd name="T42" fmla="*/ 3300 w 4263"/>
                <a:gd name="T43" fmla="*/ 1646 h 2891"/>
                <a:gd name="T44" fmla="*/ 3491 w 4263"/>
                <a:gd name="T45" fmla="*/ 1446 h 2891"/>
                <a:gd name="T46" fmla="*/ 3727 w 4263"/>
                <a:gd name="T47" fmla="*/ 1091 h 2891"/>
                <a:gd name="T48" fmla="*/ 3836 w 4263"/>
                <a:gd name="T49" fmla="*/ 728 h 2891"/>
                <a:gd name="T50" fmla="*/ 3863 w 4263"/>
                <a:gd name="T51" fmla="*/ 400 h 2891"/>
                <a:gd name="T52" fmla="*/ 3800 w 4263"/>
                <a:gd name="T53" fmla="*/ 109 h 2891"/>
                <a:gd name="T54" fmla="*/ 3736 w 4263"/>
                <a:gd name="T55" fmla="*/ 0 h 2891"/>
                <a:gd name="T56" fmla="*/ 3191 w 4263"/>
                <a:gd name="T57" fmla="*/ 328 h 2891"/>
                <a:gd name="T58" fmla="*/ 3236 w 4263"/>
                <a:gd name="T59" fmla="*/ 409 h 2891"/>
                <a:gd name="T60" fmla="*/ 3227 w 4263"/>
                <a:gd name="T61" fmla="*/ 700 h 2891"/>
                <a:gd name="T62" fmla="*/ 3109 w 4263"/>
                <a:gd name="T63" fmla="*/ 973 h 2891"/>
                <a:gd name="T64" fmla="*/ 2936 w 4263"/>
                <a:gd name="T65" fmla="*/ 1182 h 2891"/>
                <a:gd name="T66" fmla="*/ 2473 w 4263"/>
                <a:gd name="T67" fmla="*/ 573 h 2891"/>
                <a:gd name="T68" fmla="*/ 1782 w 4263"/>
                <a:gd name="T69" fmla="*/ 582 h 2891"/>
                <a:gd name="T70" fmla="*/ 2482 w 4263"/>
                <a:gd name="T71" fmla="*/ 1528 h 2891"/>
                <a:gd name="T72" fmla="*/ 2400 w 4263"/>
                <a:gd name="T73" fmla="*/ 1564 h 2891"/>
                <a:gd name="T74" fmla="*/ 1854 w 4263"/>
                <a:gd name="T75" fmla="*/ 1919 h 2891"/>
                <a:gd name="T76" fmla="*/ 1591 w 4263"/>
                <a:gd name="T77" fmla="*/ 2191 h 2891"/>
                <a:gd name="T78" fmla="*/ 1473 w 4263"/>
                <a:gd name="T79" fmla="*/ 2328 h 2891"/>
                <a:gd name="T80" fmla="*/ 1454 w 4263"/>
                <a:gd name="T81" fmla="*/ 2355 h 2891"/>
                <a:gd name="T82" fmla="*/ 836 w 4263"/>
                <a:gd name="T83" fmla="*/ 2355 h 2891"/>
                <a:gd name="T84" fmla="*/ 1164 w 4263"/>
                <a:gd name="T85" fmla="*/ 1782 h 2891"/>
                <a:gd name="T86" fmla="*/ 1691 w 4263"/>
                <a:gd name="T87" fmla="*/ 1400 h 2891"/>
                <a:gd name="T88" fmla="*/ 1727 w 4263"/>
                <a:gd name="T89" fmla="*/ 1337 h 2891"/>
                <a:gd name="T90" fmla="*/ 1727 w 4263"/>
                <a:gd name="T91" fmla="*/ 582 h 2891"/>
                <a:gd name="T92" fmla="*/ 82 w 4263"/>
                <a:gd name="T93" fmla="*/ 582 h 28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4263" h="2891">
                  <a:moveTo>
                    <a:pt x="82" y="582"/>
                  </a:moveTo>
                  <a:lnTo>
                    <a:pt x="82" y="1119"/>
                  </a:lnTo>
                  <a:lnTo>
                    <a:pt x="1036" y="1119"/>
                  </a:lnTo>
                  <a:lnTo>
                    <a:pt x="1027" y="1137"/>
                  </a:lnTo>
                  <a:cubicBezTo>
                    <a:pt x="967" y="1190"/>
                    <a:pt x="765" y="1351"/>
                    <a:pt x="673" y="1437"/>
                  </a:cubicBezTo>
                  <a:cubicBezTo>
                    <a:pt x="581" y="1523"/>
                    <a:pt x="535" y="1575"/>
                    <a:pt x="473" y="1655"/>
                  </a:cubicBezTo>
                  <a:cubicBezTo>
                    <a:pt x="411" y="1735"/>
                    <a:pt x="356" y="1822"/>
                    <a:pt x="300" y="1919"/>
                  </a:cubicBezTo>
                  <a:cubicBezTo>
                    <a:pt x="244" y="2016"/>
                    <a:pt x="181" y="2128"/>
                    <a:pt x="136" y="2237"/>
                  </a:cubicBezTo>
                  <a:lnTo>
                    <a:pt x="27" y="2573"/>
                  </a:lnTo>
                  <a:lnTo>
                    <a:pt x="0" y="2846"/>
                  </a:lnTo>
                  <a:lnTo>
                    <a:pt x="0" y="2891"/>
                  </a:lnTo>
                  <a:lnTo>
                    <a:pt x="1900" y="2891"/>
                  </a:lnTo>
                  <a:lnTo>
                    <a:pt x="1900" y="2855"/>
                  </a:lnTo>
                  <a:cubicBezTo>
                    <a:pt x="1927" y="2803"/>
                    <a:pt x="1998" y="2658"/>
                    <a:pt x="2063" y="2582"/>
                  </a:cubicBezTo>
                  <a:cubicBezTo>
                    <a:pt x="2128" y="2506"/>
                    <a:pt x="2221" y="2457"/>
                    <a:pt x="2291" y="2400"/>
                  </a:cubicBezTo>
                  <a:cubicBezTo>
                    <a:pt x="2361" y="2343"/>
                    <a:pt x="2400" y="2301"/>
                    <a:pt x="2482" y="2237"/>
                  </a:cubicBezTo>
                  <a:cubicBezTo>
                    <a:pt x="2564" y="2173"/>
                    <a:pt x="2725" y="2057"/>
                    <a:pt x="2782" y="2019"/>
                  </a:cubicBezTo>
                  <a:lnTo>
                    <a:pt x="2827" y="2010"/>
                  </a:lnTo>
                  <a:lnTo>
                    <a:pt x="3482" y="2873"/>
                  </a:lnTo>
                  <a:lnTo>
                    <a:pt x="4263" y="2873"/>
                  </a:lnTo>
                  <a:lnTo>
                    <a:pt x="3327" y="1664"/>
                  </a:lnTo>
                  <a:lnTo>
                    <a:pt x="3300" y="1646"/>
                  </a:lnTo>
                  <a:cubicBezTo>
                    <a:pt x="3327" y="1610"/>
                    <a:pt x="3420" y="1539"/>
                    <a:pt x="3491" y="1446"/>
                  </a:cubicBezTo>
                  <a:cubicBezTo>
                    <a:pt x="3562" y="1353"/>
                    <a:pt x="3669" y="1211"/>
                    <a:pt x="3727" y="1091"/>
                  </a:cubicBezTo>
                  <a:cubicBezTo>
                    <a:pt x="3785" y="971"/>
                    <a:pt x="3813" y="843"/>
                    <a:pt x="3836" y="728"/>
                  </a:cubicBezTo>
                  <a:cubicBezTo>
                    <a:pt x="3859" y="613"/>
                    <a:pt x="3869" y="503"/>
                    <a:pt x="3863" y="400"/>
                  </a:cubicBezTo>
                  <a:cubicBezTo>
                    <a:pt x="3857" y="297"/>
                    <a:pt x="3821" y="176"/>
                    <a:pt x="3800" y="109"/>
                  </a:cubicBezTo>
                  <a:lnTo>
                    <a:pt x="3736" y="0"/>
                  </a:lnTo>
                  <a:lnTo>
                    <a:pt x="3191" y="328"/>
                  </a:lnTo>
                  <a:lnTo>
                    <a:pt x="3236" y="409"/>
                  </a:lnTo>
                  <a:cubicBezTo>
                    <a:pt x="3242" y="471"/>
                    <a:pt x="3248" y="606"/>
                    <a:pt x="3227" y="700"/>
                  </a:cubicBezTo>
                  <a:cubicBezTo>
                    <a:pt x="3206" y="794"/>
                    <a:pt x="3158" y="893"/>
                    <a:pt x="3109" y="973"/>
                  </a:cubicBezTo>
                  <a:lnTo>
                    <a:pt x="2936" y="1182"/>
                  </a:lnTo>
                  <a:lnTo>
                    <a:pt x="2473" y="573"/>
                  </a:lnTo>
                  <a:lnTo>
                    <a:pt x="1782" y="582"/>
                  </a:lnTo>
                  <a:lnTo>
                    <a:pt x="2482" y="1528"/>
                  </a:lnTo>
                  <a:lnTo>
                    <a:pt x="2400" y="1564"/>
                  </a:lnTo>
                  <a:cubicBezTo>
                    <a:pt x="2295" y="1629"/>
                    <a:pt x="1989" y="1815"/>
                    <a:pt x="1854" y="1919"/>
                  </a:cubicBezTo>
                  <a:cubicBezTo>
                    <a:pt x="1719" y="2023"/>
                    <a:pt x="1655" y="2123"/>
                    <a:pt x="1591" y="2191"/>
                  </a:cubicBezTo>
                  <a:cubicBezTo>
                    <a:pt x="1527" y="2259"/>
                    <a:pt x="1496" y="2301"/>
                    <a:pt x="1473" y="2328"/>
                  </a:cubicBezTo>
                  <a:lnTo>
                    <a:pt x="1454" y="2355"/>
                  </a:lnTo>
                  <a:lnTo>
                    <a:pt x="836" y="2355"/>
                  </a:lnTo>
                  <a:cubicBezTo>
                    <a:pt x="788" y="2260"/>
                    <a:pt x="1022" y="1941"/>
                    <a:pt x="1164" y="1782"/>
                  </a:cubicBezTo>
                  <a:cubicBezTo>
                    <a:pt x="1306" y="1623"/>
                    <a:pt x="1597" y="1474"/>
                    <a:pt x="1691" y="1400"/>
                  </a:cubicBezTo>
                  <a:lnTo>
                    <a:pt x="1727" y="1337"/>
                  </a:lnTo>
                  <a:lnTo>
                    <a:pt x="1727" y="582"/>
                  </a:lnTo>
                  <a:lnTo>
                    <a:pt x="82" y="582"/>
                  </a:lnTo>
                  <a:close/>
                </a:path>
              </a:pathLst>
            </a:custGeom>
            <a:solidFill>
              <a:srgbClr val="0000FF"/>
            </a:solidFill>
            <a:ln w="12700" cmpd="sng">
              <a:solidFill>
                <a:schemeClr val="tx1"/>
              </a:solidFill>
              <a:round/>
              <a:headEnd/>
              <a:tailEnd/>
            </a:ln>
            <a:effectLst>
              <a:outerShdw dist="107763" dir="2700000" algn="ctr" rotWithShape="0">
                <a:srgbClr val="DDDDDD"/>
              </a:outerShdw>
            </a:effectLst>
          </p:spPr>
          <p:txBody>
            <a:bodyPr wrap="none" anchor="ctr"/>
            <a:lstStyle/>
            <a:p>
              <a:endParaRPr lang="ja-JP" altLang="en-US" dirty="0">
                <a:solidFill>
                  <a:srgbClr val="0000FF"/>
                </a:solidFill>
              </a:endParaRPr>
            </a:p>
          </p:txBody>
        </p:sp>
        <p:sp>
          <p:nvSpPr>
            <p:cNvPr id="94226" name="WordArt 18"/>
            <p:cNvSpPr>
              <a:spLocks noChangeAspect="1" noChangeArrowheads="1" noChangeShapeType="1" noTextEdit="1"/>
            </p:cNvSpPr>
            <p:nvPr/>
          </p:nvSpPr>
          <p:spPr bwMode="auto">
            <a:xfrm>
              <a:off x="1115" y="3511"/>
              <a:ext cx="697" cy="101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en-US" altLang="ja-JP" sz="3600" b="1" kern="10" dirty="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0000FF"/>
                  </a:solidFill>
                  <a:effectLst>
                    <a:outerShdw dist="107763" dir="2700000" algn="ctr" rotWithShape="0">
                      <a:srgbClr val="DDDDDD"/>
                    </a:outerShdw>
                  </a:effectLst>
                  <a:latin typeface="Arial Narrow"/>
                </a:rPr>
                <a:t>FUJI OOZX</a:t>
              </a:r>
              <a:endParaRPr lang="ja-JP" altLang="en-US" sz="3600" b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107763" dir="2700000" algn="ctr" rotWithShape="0">
                    <a:srgbClr val="DDDDDD"/>
                  </a:outerShdw>
                </a:effectLst>
                <a:latin typeface="Arial Narrow"/>
              </a:endParaRPr>
            </a:p>
          </p:txBody>
        </p:sp>
        <p:sp>
          <p:nvSpPr>
            <p:cNvPr id="94227" name="AutoShape 19"/>
            <p:cNvSpPr>
              <a:spLocks noChangeAspect="1" noChangeArrowheads="1"/>
            </p:cNvSpPr>
            <p:nvPr/>
          </p:nvSpPr>
          <p:spPr bwMode="auto">
            <a:xfrm rot="5400000">
              <a:off x="739" y="3004"/>
              <a:ext cx="466" cy="457"/>
            </a:xfrm>
            <a:custGeom>
              <a:avLst/>
              <a:gdLst>
                <a:gd name="G0" fmla="+- 6759 0 0"/>
                <a:gd name="G1" fmla="+- -7662312 0 0"/>
                <a:gd name="G2" fmla="+- 0 0 -7662312"/>
                <a:gd name="T0" fmla="*/ 0 256 1"/>
                <a:gd name="T1" fmla="*/ 180 256 1"/>
                <a:gd name="G3" fmla="+- -7662312 T0 T1"/>
                <a:gd name="T2" fmla="*/ 0 256 1"/>
                <a:gd name="T3" fmla="*/ 90 256 1"/>
                <a:gd name="G4" fmla="+- -7662312 T2 T3"/>
                <a:gd name="G5" fmla="*/ G4 2 1"/>
                <a:gd name="T4" fmla="*/ 90 256 1"/>
                <a:gd name="T5" fmla="*/ 0 256 1"/>
                <a:gd name="G6" fmla="+- -7662312 T4 T5"/>
                <a:gd name="G7" fmla="*/ G6 2 1"/>
                <a:gd name="G8" fmla="abs -7662312"/>
                <a:gd name="T6" fmla="*/ 0 256 1"/>
                <a:gd name="T7" fmla="*/ 90 256 1"/>
                <a:gd name="G9" fmla="+- G8 T6 T7"/>
                <a:gd name="G10" fmla="?: G9 G7 G5"/>
                <a:gd name="T8" fmla="*/ 0 256 1"/>
                <a:gd name="T9" fmla="*/ 360 256 1"/>
                <a:gd name="G11" fmla="+- G10 T8 T9"/>
                <a:gd name="G12" fmla="?: G10 G11 G10"/>
                <a:gd name="T10" fmla="*/ 0 256 1"/>
                <a:gd name="T11" fmla="*/ 360 256 1"/>
                <a:gd name="G13" fmla="+- G12 T10 T11"/>
                <a:gd name="G14" fmla="?: G12 G13 G12"/>
                <a:gd name="G15" fmla="+- 0 0 G14"/>
                <a:gd name="G16" fmla="+- 10800 0 0"/>
                <a:gd name="G17" fmla="+- 10800 0 6759"/>
                <a:gd name="G18" fmla="*/ 6759 1 2"/>
                <a:gd name="G19" fmla="+- G18 5400 0"/>
                <a:gd name="G20" fmla="cos G19 -7662312"/>
                <a:gd name="G21" fmla="sin G19 -7662312"/>
                <a:gd name="G22" fmla="+- G20 10800 0"/>
                <a:gd name="G23" fmla="+- G21 10800 0"/>
                <a:gd name="G24" fmla="+- 10800 0 G20"/>
                <a:gd name="G25" fmla="+- 6759 10800 0"/>
                <a:gd name="G26" fmla="?: G9 G17 G25"/>
                <a:gd name="G27" fmla="?: G9 0 21600"/>
                <a:gd name="G28" fmla="cos 10800 -7662312"/>
                <a:gd name="G29" fmla="sin 10800 -7662312"/>
                <a:gd name="G30" fmla="sin 6759 -7662312"/>
                <a:gd name="G31" fmla="+- G28 10800 0"/>
                <a:gd name="G32" fmla="+- G29 10800 0"/>
                <a:gd name="G33" fmla="+- G30 10800 0"/>
                <a:gd name="G34" fmla="?: G4 0 G31"/>
                <a:gd name="G35" fmla="?: -7662312 G34 0"/>
                <a:gd name="G36" fmla="?: G6 G35 G31"/>
                <a:gd name="G37" fmla="+- 21600 0 G36"/>
                <a:gd name="G38" fmla="?: G4 0 G33"/>
                <a:gd name="G39" fmla="?: -7662312 G38 G32"/>
                <a:gd name="G40" fmla="?: G6 G39 0"/>
                <a:gd name="G41" fmla="?: G4 G32 21600"/>
                <a:gd name="G42" fmla="?: G6 G41 G33"/>
                <a:gd name="T12" fmla="*/ 10800 w 21600"/>
                <a:gd name="T13" fmla="*/ 0 h 21600"/>
                <a:gd name="T14" fmla="*/ 6825 w 21600"/>
                <a:gd name="T15" fmla="*/ 2971 h 21600"/>
                <a:gd name="T16" fmla="*/ 10800 w 21600"/>
                <a:gd name="T17" fmla="*/ 4041 h 21600"/>
                <a:gd name="T18" fmla="*/ 14775 w 21600"/>
                <a:gd name="T19" fmla="*/ 2971 h 21600"/>
                <a:gd name="T20" fmla="*/ G36 w 21600"/>
                <a:gd name="T21" fmla="*/ G40 h 21600"/>
                <a:gd name="T22" fmla="*/ G37 w 21600"/>
                <a:gd name="T23" fmla="*/ G42 h 21600"/>
              </a:gdLst>
              <a:ahLst/>
              <a:cxnLst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T20" t="T21" r="T22" b="T23"/>
              <a:pathLst>
                <a:path w="21600" h="21600">
                  <a:moveTo>
                    <a:pt x="7740" y="4773"/>
                  </a:moveTo>
                  <a:cubicBezTo>
                    <a:pt x="8688" y="4291"/>
                    <a:pt x="9736" y="4040"/>
                    <a:pt x="10800" y="4041"/>
                  </a:cubicBezTo>
                  <a:cubicBezTo>
                    <a:pt x="11863" y="4041"/>
                    <a:pt x="12911" y="4291"/>
                    <a:pt x="13859" y="4773"/>
                  </a:cubicBezTo>
                  <a:lnTo>
                    <a:pt x="15689" y="1170"/>
                  </a:lnTo>
                  <a:cubicBezTo>
                    <a:pt x="14174" y="400"/>
                    <a:pt x="12499" y="-1"/>
                    <a:pt x="10799" y="0"/>
                  </a:cubicBezTo>
                  <a:cubicBezTo>
                    <a:pt x="9100" y="0"/>
                    <a:pt x="7425" y="400"/>
                    <a:pt x="5910" y="1170"/>
                  </a:cubicBezTo>
                  <a:close/>
                </a:path>
              </a:pathLst>
            </a:custGeom>
            <a:solidFill>
              <a:srgbClr val="0000FF"/>
            </a:solidFill>
            <a:ln w="9525">
              <a:noFill/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ja-JP" altLang="en-US" dirty="0">
                <a:solidFill>
                  <a:srgbClr val="0000FF"/>
                </a:solidFill>
              </a:endParaRPr>
            </a:p>
          </p:txBody>
        </p:sp>
      </p:grpSp>
      <p:sp>
        <p:nvSpPr>
          <p:cNvPr id="94219" name="Rectangle 11"/>
          <p:cNvSpPr>
            <a:spLocks noChangeArrowheads="1"/>
          </p:cNvSpPr>
          <p:nvPr/>
        </p:nvSpPr>
        <p:spPr bwMode="auto">
          <a:xfrm>
            <a:off x="179511" y="2185142"/>
            <a:ext cx="8980363" cy="1747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altLang="ja-JP" sz="5400" b="1" dirty="0" smtClean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Line 6"/>
          <p:cNvSpPr>
            <a:spLocks noChangeShapeType="1"/>
          </p:cNvSpPr>
          <p:nvPr/>
        </p:nvSpPr>
        <p:spPr bwMode="auto">
          <a:xfrm>
            <a:off x="91294" y="692696"/>
            <a:ext cx="8961412" cy="0"/>
          </a:xfrm>
          <a:prstGeom prst="line">
            <a:avLst/>
          </a:prstGeom>
          <a:noFill/>
          <a:ln w="101600" cmpd="thickThin">
            <a:solidFill>
              <a:srgbClr val="0066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ja-JP" altLang="en-US" dirty="0">
              <a:solidFill>
                <a:srgbClr val="000000"/>
              </a:solidFill>
            </a:endParaRPr>
          </a:p>
        </p:txBody>
      </p:sp>
      <p:sp>
        <p:nvSpPr>
          <p:cNvPr id="2" name="正方形/長方形 1"/>
          <p:cNvSpPr/>
          <p:nvPr/>
        </p:nvSpPr>
        <p:spPr>
          <a:xfrm>
            <a:off x="118648" y="127850"/>
            <a:ext cx="7128792" cy="56440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ja-JP" altLang="en-US" sz="2800" b="1" dirty="0" smtClean="0">
                <a:solidFill>
                  <a:srgbClr val="0000FF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■　重点施策</a:t>
            </a:r>
            <a:endParaRPr lang="ja-JP" altLang="en-US" sz="2800" b="1" dirty="0">
              <a:solidFill>
                <a:srgbClr val="0000FF"/>
              </a:solidFill>
              <a:latin typeface="HGP創英角ﾎﾟｯﾌﾟ体" panose="040B0A00000000000000" pitchFamily="50" charset="-128"/>
              <a:ea typeface="HGP創英角ﾎﾟｯﾌﾟ体" panose="040B0A00000000000000" pitchFamily="50" charset="-128"/>
            </a:endParaRPr>
          </a:p>
        </p:txBody>
      </p:sp>
      <p:sp>
        <p:nvSpPr>
          <p:cNvPr id="12" name="スライド番号プレースホルダー 1"/>
          <p:cNvSpPr>
            <a:spLocks noGrp="1"/>
          </p:cNvSpPr>
          <p:nvPr/>
        </p:nvSpPr>
        <p:spPr>
          <a:xfrm>
            <a:off x="6754342" y="638132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r"/>
            <a:fld id="{921DE3BF-82B8-4B97-8E77-F7F36A18CD73}" type="slidenum">
              <a:rPr lang="en-US" altLang="ja-JP" smtClean="0">
                <a:solidFill>
                  <a:prstClr val="black"/>
                </a:solidFill>
              </a:rPr>
              <a:pPr algn="r"/>
              <a:t>3</a:t>
            </a:fld>
            <a:endParaRPr lang="en-US" altLang="ja-JP" dirty="0">
              <a:solidFill>
                <a:prstClr val="black"/>
              </a:solidFill>
            </a:endParaRPr>
          </a:p>
        </p:txBody>
      </p:sp>
      <p:grpSp>
        <p:nvGrpSpPr>
          <p:cNvPr id="7" name="グループ化 6"/>
          <p:cNvGrpSpPr/>
          <p:nvPr/>
        </p:nvGrpSpPr>
        <p:grpSpPr>
          <a:xfrm>
            <a:off x="455930" y="764704"/>
            <a:ext cx="8352929" cy="1368152"/>
            <a:chOff x="467543" y="836712"/>
            <a:chExt cx="8289397" cy="1368152"/>
          </a:xfrm>
          <a:solidFill>
            <a:srgbClr val="FFFF99"/>
          </a:solidFill>
        </p:grpSpPr>
        <p:sp>
          <p:nvSpPr>
            <p:cNvPr id="3" name="ホームベース 2"/>
            <p:cNvSpPr/>
            <p:nvPr/>
          </p:nvSpPr>
          <p:spPr>
            <a:xfrm>
              <a:off x="467543" y="836712"/>
              <a:ext cx="8289397" cy="1368152"/>
            </a:xfrm>
            <a:prstGeom prst="homePlate">
              <a:avLst/>
            </a:prstGeom>
            <a:grp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>
                <a:solidFill>
                  <a:prstClr val="white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endParaRPr>
            </a:p>
          </p:txBody>
        </p:sp>
        <p:sp>
          <p:nvSpPr>
            <p:cNvPr id="4" name="テキスト ボックス 3"/>
            <p:cNvSpPr txBox="1"/>
            <p:nvPr/>
          </p:nvSpPr>
          <p:spPr>
            <a:xfrm>
              <a:off x="1328530" y="980728"/>
              <a:ext cx="2346076" cy="1077218"/>
            </a:xfrm>
            <a:prstGeom prst="rect">
              <a:avLst/>
            </a:prstGeom>
            <a:grpFill/>
          </p:spPr>
          <p:txBody>
            <a:bodyPr wrap="none" rtlCol="0">
              <a:spAutoFit/>
            </a:bodyPr>
            <a:lstStyle/>
            <a:p>
              <a:pPr algn="ctr"/>
              <a:r>
                <a:rPr lang="ja-JP" altLang="en-US" dirty="0" smtClean="0">
                  <a:solidFill>
                    <a:prstClr val="black"/>
                  </a:solidFill>
                  <a:latin typeface="HGP創英角ｺﾞｼｯｸUB" panose="020B0900000000000000" pitchFamily="50" charset="-128"/>
                  <a:ea typeface="HGP創英角ｺﾞｼｯｸUB" panose="020B0900000000000000" pitchFamily="50" charset="-128"/>
                </a:rPr>
                <a:t>２０１６～２０１７年度</a:t>
              </a:r>
              <a:endParaRPr lang="en-US" altLang="ja-JP" dirty="0" smtClean="0">
                <a:solidFill>
                  <a:prstClr val="black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endParaRPr>
            </a:p>
            <a:p>
              <a:pPr algn="ctr"/>
              <a:endParaRPr lang="en-US" altLang="ja-JP" dirty="0" smtClean="0">
                <a:solidFill>
                  <a:prstClr val="black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endParaRPr>
            </a:p>
            <a:p>
              <a:pPr algn="ctr"/>
              <a:r>
                <a:rPr lang="ja-JP" altLang="en-US" sz="2800" dirty="0" smtClean="0">
                  <a:solidFill>
                    <a:srgbClr val="FF0000"/>
                  </a:solidFill>
                  <a:latin typeface="HGP創英角ﾎﾟｯﾌﾟ体" panose="040B0A00000000000000" pitchFamily="50" charset="-128"/>
                  <a:ea typeface="HGP創英角ﾎﾟｯﾌﾟ体" panose="040B0A00000000000000" pitchFamily="50" charset="-128"/>
                </a:rPr>
                <a:t>１７中期</a:t>
              </a:r>
              <a:endParaRPr lang="ja-JP" altLang="en-US" sz="2800" dirty="0">
                <a:solidFill>
                  <a:srgbClr val="FF0000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endParaRPr>
            </a:p>
          </p:txBody>
        </p:sp>
        <p:sp>
          <p:nvSpPr>
            <p:cNvPr id="15" name="テキスト ボックス 14"/>
            <p:cNvSpPr txBox="1"/>
            <p:nvPr/>
          </p:nvSpPr>
          <p:spPr>
            <a:xfrm>
              <a:off x="5396374" y="980728"/>
              <a:ext cx="2346142" cy="1077218"/>
            </a:xfrm>
            <a:prstGeom prst="rect">
              <a:avLst/>
            </a:prstGeom>
            <a:grpFill/>
          </p:spPr>
          <p:txBody>
            <a:bodyPr wrap="none" rtlCol="0">
              <a:spAutoFit/>
            </a:bodyPr>
            <a:lstStyle/>
            <a:p>
              <a:pPr algn="r"/>
              <a:r>
                <a:rPr lang="ja-JP" altLang="en-US" dirty="0" smtClean="0">
                  <a:solidFill>
                    <a:prstClr val="black"/>
                  </a:solidFill>
                  <a:latin typeface="HGP創英角ｺﾞｼｯｸUB" panose="020B0900000000000000" pitchFamily="50" charset="-128"/>
                  <a:ea typeface="HGP創英角ｺﾞｼｯｸUB" panose="020B0900000000000000" pitchFamily="50" charset="-128"/>
                </a:rPr>
                <a:t>２０１８～２０２０年度</a:t>
              </a:r>
              <a:endParaRPr lang="en-US" altLang="ja-JP" dirty="0" smtClean="0">
                <a:solidFill>
                  <a:prstClr val="black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endParaRPr>
            </a:p>
            <a:p>
              <a:pPr algn="r"/>
              <a:r>
                <a:rPr lang="ja-JP" altLang="en-US" dirty="0" smtClean="0">
                  <a:solidFill>
                    <a:prstClr val="black"/>
                  </a:solidFill>
                  <a:latin typeface="HGP創英角ｺﾞｼｯｸUB" panose="020B0900000000000000" pitchFamily="50" charset="-128"/>
                  <a:ea typeface="HGP創英角ｺﾞｼｯｸUB" panose="020B0900000000000000" pitchFamily="50" charset="-128"/>
                </a:rPr>
                <a:t>　　</a:t>
              </a:r>
              <a:endParaRPr lang="en-US" altLang="ja-JP" dirty="0" smtClean="0">
                <a:solidFill>
                  <a:prstClr val="black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endParaRPr>
            </a:p>
            <a:p>
              <a:pPr algn="ctr"/>
              <a:r>
                <a:rPr lang="ja-JP" altLang="en-US" sz="2800" dirty="0" smtClean="0">
                  <a:solidFill>
                    <a:srgbClr val="0000FF"/>
                  </a:solidFill>
                  <a:latin typeface="HGP創英角ﾎﾟｯﾌﾟ体" panose="040B0A00000000000000" pitchFamily="50" charset="-128"/>
                  <a:ea typeface="HGP創英角ﾎﾟｯﾌﾟ体" panose="040B0A00000000000000" pitchFamily="50" charset="-128"/>
                </a:rPr>
                <a:t>２０中期</a:t>
              </a:r>
              <a:endParaRPr lang="ja-JP" altLang="en-US" sz="2800" dirty="0">
                <a:solidFill>
                  <a:srgbClr val="0000FF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endParaRPr>
            </a:p>
          </p:txBody>
        </p:sp>
      </p:grpSp>
      <p:graphicFrame>
        <p:nvGraphicFramePr>
          <p:cNvPr id="5" name="表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65267146"/>
              </p:ext>
            </p:extLst>
          </p:nvPr>
        </p:nvGraphicFramePr>
        <p:xfrm>
          <a:off x="429662" y="2204864"/>
          <a:ext cx="4202732" cy="122413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202732"/>
              </a:tblGrid>
              <a:tr h="457892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b="0" dirty="0" smtClean="0">
                          <a:solidFill>
                            <a:schemeClr val="tx1"/>
                          </a:solidFill>
                          <a:latin typeface="HGP創英角ｺﾞｼｯｸUB" panose="020B0900000000000000" pitchFamily="50" charset="-128"/>
                          <a:ea typeface="HGP創英角ｺﾞｼｯｸUB" panose="020B0900000000000000" pitchFamily="50" charset="-128"/>
                        </a:rPr>
                        <a:t>成長基盤の強化</a:t>
                      </a:r>
                      <a:endParaRPr kumimoji="1" lang="ja-JP" altLang="en-US" b="0" dirty="0">
                        <a:solidFill>
                          <a:schemeClr val="tx1"/>
                        </a:solidFill>
                        <a:latin typeface="HGP創英角ｺﾞｼｯｸUB" panose="020B0900000000000000" pitchFamily="50" charset="-128"/>
                        <a:ea typeface="HGP創英角ｺﾞｼｯｸUB" panose="020B0900000000000000" pitchFamily="50" charset="-128"/>
                      </a:endParaRPr>
                    </a:p>
                  </a:txBody>
                  <a:tcPr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  <a:tr h="766244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dirty="0" smtClean="0">
                          <a:solidFill>
                            <a:srgbClr val="FF0000"/>
                          </a:solidFill>
                          <a:latin typeface="HGP創英角ｺﾞｼｯｸUB" panose="020B0900000000000000" pitchFamily="50" charset="-128"/>
                          <a:ea typeface="HGP創英角ｺﾞｼｯｸUB" panose="020B0900000000000000" pitchFamily="50" charset="-128"/>
                        </a:rPr>
                        <a:t>海外展開と中空バルブ事業の拡充</a:t>
                      </a:r>
                      <a:endParaRPr kumimoji="1" lang="ja-JP" altLang="en-US" dirty="0">
                        <a:solidFill>
                          <a:srgbClr val="FF0000"/>
                        </a:solidFill>
                        <a:latin typeface="HGP創英角ｺﾞｼｯｸUB" panose="020B0900000000000000" pitchFamily="50" charset="-128"/>
                        <a:ea typeface="HGP創英角ｺﾞｼｯｸUB" panose="020B0900000000000000" pitchFamily="50" charset="-128"/>
                      </a:endParaRPr>
                    </a:p>
                  </a:txBody>
                  <a:tcPr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6" name="山形 5"/>
          <p:cNvSpPr/>
          <p:nvPr/>
        </p:nvSpPr>
        <p:spPr>
          <a:xfrm>
            <a:off x="455931" y="3501008"/>
            <a:ext cx="4392488" cy="1584000"/>
          </a:xfrm>
          <a:prstGeom prst="chevron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ja-JP" altLang="en-US" dirty="0" smtClean="0">
                <a:solidFill>
                  <a:prstClr val="black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・バルブ事業統合による</a:t>
            </a:r>
            <a:endParaRPr lang="en-US" altLang="ja-JP" dirty="0" smtClean="0">
              <a:solidFill>
                <a:prstClr val="black"/>
              </a:solidFill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  <a:p>
            <a:r>
              <a:rPr lang="ja-JP" altLang="en-US" dirty="0" smtClean="0">
                <a:solidFill>
                  <a:prstClr val="black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技術融合と物造り力強化</a:t>
            </a:r>
            <a:endParaRPr lang="en-US" altLang="ja-JP" dirty="0" smtClean="0">
              <a:solidFill>
                <a:prstClr val="black"/>
              </a:solidFill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  <a:p>
            <a:r>
              <a:rPr lang="ja-JP" altLang="en-US" sz="500" dirty="0">
                <a:solidFill>
                  <a:prstClr val="black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　</a:t>
            </a:r>
            <a:r>
              <a:rPr lang="ja-JP" altLang="en-US" sz="500" dirty="0" smtClean="0">
                <a:solidFill>
                  <a:prstClr val="black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　　　</a:t>
            </a:r>
            <a:endParaRPr lang="en-US" altLang="ja-JP" sz="500" dirty="0" smtClean="0">
              <a:solidFill>
                <a:prstClr val="black"/>
              </a:solidFill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  <a:p>
            <a:r>
              <a:rPr lang="ja-JP" altLang="en-US" dirty="0" smtClean="0">
                <a:solidFill>
                  <a:prstClr val="black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・小ロット非量産バルブの</a:t>
            </a:r>
            <a:endParaRPr lang="en-US" altLang="ja-JP" dirty="0" smtClean="0">
              <a:solidFill>
                <a:prstClr val="black"/>
              </a:solidFill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  <a:p>
            <a:r>
              <a:rPr lang="ja-JP" altLang="en-US" dirty="0" smtClean="0">
                <a:solidFill>
                  <a:prstClr val="black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拠点集約と物造り改革</a:t>
            </a:r>
            <a:endParaRPr lang="ja-JP" altLang="en-US" dirty="0">
              <a:solidFill>
                <a:prstClr val="black"/>
              </a:solidFill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</p:txBody>
      </p:sp>
      <p:sp>
        <p:nvSpPr>
          <p:cNvPr id="19" name="山形 18"/>
          <p:cNvSpPr/>
          <p:nvPr/>
        </p:nvSpPr>
        <p:spPr>
          <a:xfrm>
            <a:off x="455931" y="5197301"/>
            <a:ext cx="4392488" cy="1584000"/>
          </a:xfrm>
          <a:prstGeom prst="chevron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ja-JP" altLang="en-US" dirty="0" smtClean="0">
                <a:solidFill>
                  <a:prstClr val="black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・海外３拠点の戦略投資（新拠点＋既存能力増強）</a:t>
            </a:r>
            <a:endParaRPr lang="en-US" altLang="ja-JP" dirty="0" smtClean="0">
              <a:solidFill>
                <a:prstClr val="black"/>
              </a:solidFill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  <a:p>
            <a:r>
              <a:rPr lang="ja-JP" altLang="en-US" sz="500" dirty="0">
                <a:solidFill>
                  <a:prstClr val="black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　</a:t>
            </a:r>
            <a:r>
              <a:rPr lang="ja-JP" altLang="en-US" sz="500" dirty="0" smtClean="0">
                <a:solidFill>
                  <a:prstClr val="black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　</a:t>
            </a:r>
            <a:endParaRPr lang="en-US" altLang="ja-JP" sz="500" dirty="0" smtClean="0">
              <a:solidFill>
                <a:prstClr val="black"/>
              </a:solidFill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  <a:p>
            <a:r>
              <a:rPr lang="ja-JP" altLang="en-US" dirty="0" smtClean="0">
                <a:solidFill>
                  <a:prstClr val="black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・中空バルブの非日系参入</a:t>
            </a:r>
            <a:endParaRPr lang="ja-JP" altLang="en-US" dirty="0">
              <a:solidFill>
                <a:prstClr val="black"/>
              </a:solidFill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</p:txBody>
      </p:sp>
      <p:graphicFrame>
        <p:nvGraphicFramePr>
          <p:cNvPr id="21" name="表 2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31354102"/>
              </p:ext>
            </p:extLst>
          </p:nvPr>
        </p:nvGraphicFramePr>
        <p:xfrm>
          <a:off x="4709203" y="2191252"/>
          <a:ext cx="4187874" cy="122413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87874"/>
              </a:tblGrid>
              <a:tr h="457892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b="0" dirty="0" smtClean="0">
                          <a:latin typeface="HGP創英角ｺﾞｼｯｸUB" panose="020B0900000000000000" pitchFamily="50" charset="-128"/>
                          <a:ea typeface="HGP創英角ｺﾞｼｯｸUB" panose="020B0900000000000000" pitchFamily="50" charset="-128"/>
                        </a:rPr>
                        <a:t>成長シナリオの実現</a:t>
                      </a:r>
                      <a:endParaRPr kumimoji="1" lang="ja-JP" altLang="en-US" b="0" dirty="0">
                        <a:latin typeface="HGP創英角ｺﾞｼｯｸUB" panose="020B0900000000000000" pitchFamily="50" charset="-128"/>
                        <a:ea typeface="HGP創英角ｺﾞｼｯｸUB" panose="020B0900000000000000" pitchFamily="50" charset="-128"/>
                      </a:endParaRPr>
                    </a:p>
                  </a:txBody>
                  <a:tcPr anchor="ctr"/>
                </a:tc>
              </a:tr>
              <a:tr h="766244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b="1" dirty="0" smtClean="0">
                          <a:solidFill>
                            <a:srgbClr val="0000FF"/>
                          </a:solidFill>
                          <a:latin typeface="HGP創英角ﾎﾟｯﾌﾟ体" panose="040B0A00000000000000" pitchFamily="50" charset="-128"/>
                          <a:ea typeface="HGP創英角ﾎﾟｯﾌﾟ体" panose="040B0A00000000000000" pitchFamily="50" charset="-128"/>
                        </a:rPr>
                        <a:t>Ｇｌｏｂａｌ １０ </a:t>
                      </a:r>
                      <a:r>
                        <a:rPr kumimoji="1" lang="ja-JP" altLang="en-US" dirty="0" smtClean="0">
                          <a:solidFill>
                            <a:srgbClr val="0000FF"/>
                          </a:solidFill>
                          <a:latin typeface="HGP創英角ｺﾞｼｯｸUB" panose="020B0900000000000000" pitchFamily="50" charset="-128"/>
                          <a:ea typeface="HGP創英角ｺﾞｼｯｸUB" panose="020B0900000000000000" pitchFamily="50" charset="-128"/>
                        </a:rPr>
                        <a:t>の達成</a:t>
                      </a:r>
                      <a:endParaRPr kumimoji="1" lang="ja-JP" altLang="en-US" dirty="0">
                        <a:solidFill>
                          <a:srgbClr val="0000FF"/>
                        </a:solidFill>
                        <a:latin typeface="HGP創英角ｺﾞｼｯｸUB" panose="020B0900000000000000" pitchFamily="50" charset="-128"/>
                        <a:ea typeface="HGP創英角ｺﾞｼｯｸUB" panose="020B0900000000000000" pitchFamily="50" charset="-128"/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22" name="山形 21"/>
          <p:cNvSpPr/>
          <p:nvPr/>
        </p:nvSpPr>
        <p:spPr>
          <a:xfrm>
            <a:off x="4272355" y="3501008"/>
            <a:ext cx="4536504" cy="1584000"/>
          </a:xfrm>
          <a:prstGeom prst="chevr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ja-JP" altLang="en-US" dirty="0" smtClean="0">
                <a:solidFill>
                  <a:srgbClr val="FFFF09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・バルブ事業統合による</a:t>
            </a:r>
            <a:endParaRPr lang="en-US" altLang="ja-JP" dirty="0" smtClean="0">
              <a:solidFill>
                <a:srgbClr val="FFFF09"/>
              </a:solidFill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  <a:p>
            <a:r>
              <a:rPr lang="ja-JP" altLang="en-US" dirty="0" smtClean="0">
                <a:solidFill>
                  <a:srgbClr val="FFFF09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シナジー発現と成果収穫</a:t>
            </a:r>
            <a:endParaRPr lang="en-US" altLang="ja-JP" dirty="0" smtClean="0">
              <a:solidFill>
                <a:srgbClr val="FFFF09"/>
              </a:solidFill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  <a:p>
            <a:r>
              <a:rPr lang="ja-JP" altLang="en-US" sz="500" dirty="0">
                <a:solidFill>
                  <a:srgbClr val="FFFF09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　</a:t>
            </a:r>
            <a:r>
              <a:rPr lang="ja-JP" altLang="en-US" sz="500" dirty="0" smtClean="0">
                <a:solidFill>
                  <a:srgbClr val="FFFF09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　</a:t>
            </a:r>
            <a:endParaRPr lang="en-US" altLang="ja-JP" sz="500" dirty="0" smtClean="0">
              <a:solidFill>
                <a:srgbClr val="FFFF09"/>
              </a:solidFill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  <a:p>
            <a:r>
              <a:rPr lang="ja-JP" altLang="en-US" dirty="0" smtClean="0">
                <a:solidFill>
                  <a:srgbClr val="FFFF09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・中空バルブの生産拡大</a:t>
            </a:r>
            <a:endParaRPr lang="en-US" altLang="ja-JP" dirty="0" smtClean="0">
              <a:solidFill>
                <a:srgbClr val="FFFF09"/>
              </a:solidFill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  <a:p>
            <a:r>
              <a:rPr lang="ja-JP" altLang="en-US" dirty="0" smtClean="0">
                <a:solidFill>
                  <a:srgbClr val="FFFF09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（高級品比率 ＞</a:t>
            </a:r>
            <a:r>
              <a:rPr lang="en-US" altLang="ja-JP" dirty="0" smtClean="0">
                <a:solidFill>
                  <a:srgbClr val="FFFF09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50%</a:t>
            </a:r>
            <a:r>
              <a:rPr lang="ja-JP" altLang="en-US" dirty="0" smtClean="0">
                <a:solidFill>
                  <a:srgbClr val="FFFF09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）</a:t>
            </a:r>
            <a:endParaRPr lang="ja-JP" altLang="en-US" dirty="0">
              <a:solidFill>
                <a:srgbClr val="FFFF09"/>
              </a:solidFill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</p:txBody>
      </p:sp>
      <p:sp>
        <p:nvSpPr>
          <p:cNvPr id="23" name="山形 22"/>
          <p:cNvSpPr/>
          <p:nvPr/>
        </p:nvSpPr>
        <p:spPr>
          <a:xfrm>
            <a:off x="4272355" y="5197301"/>
            <a:ext cx="4608512" cy="1584176"/>
          </a:xfrm>
          <a:prstGeom prst="chevron">
            <a:avLst/>
          </a:prstGeom>
          <a:solidFill>
            <a:srgbClr val="31568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ja-JP" altLang="en-US" dirty="0" smtClean="0">
                <a:solidFill>
                  <a:srgbClr val="FFFF66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・非日系市場へ浸透と拡販</a:t>
            </a:r>
            <a:endParaRPr lang="en-US" altLang="ja-JP" dirty="0" smtClean="0">
              <a:solidFill>
                <a:srgbClr val="FFFF66"/>
              </a:solidFill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  <a:p>
            <a:r>
              <a:rPr lang="ja-JP" altLang="en-US" sz="500" dirty="0">
                <a:solidFill>
                  <a:srgbClr val="FFFF66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　</a:t>
            </a:r>
            <a:r>
              <a:rPr lang="ja-JP" altLang="en-US" sz="500" dirty="0" smtClean="0">
                <a:solidFill>
                  <a:srgbClr val="FFFF66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　</a:t>
            </a:r>
            <a:endParaRPr lang="en-US" altLang="ja-JP" sz="500" dirty="0" smtClean="0">
              <a:solidFill>
                <a:srgbClr val="FFFF66"/>
              </a:solidFill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  <a:p>
            <a:r>
              <a:rPr lang="ja-JP" altLang="en-US" dirty="0">
                <a:solidFill>
                  <a:srgbClr val="FFFF66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・</a:t>
            </a:r>
            <a:r>
              <a:rPr lang="ja-JP" altLang="en-US" dirty="0" smtClean="0">
                <a:solidFill>
                  <a:srgbClr val="FFFF66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中空バルブの海外生産化</a:t>
            </a:r>
            <a:endParaRPr lang="en-US" altLang="ja-JP" dirty="0" smtClean="0">
              <a:solidFill>
                <a:srgbClr val="FFFF66"/>
              </a:solidFill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  <a:p>
            <a:r>
              <a:rPr lang="ja-JP" altLang="en-US" sz="500" dirty="0">
                <a:solidFill>
                  <a:srgbClr val="FFFF66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　</a:t>
            </a:r>
            <a:r>
              <a:rPr lang="ja-JP" altLang="en-US" sz="500" dirty="0" smtClean="0">
                <a:solidFill>
                  <a:srgbClr val="FFFF66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　</a:t>
            </a:r>
            <a:endParaRPr lang="en-US" altLang="ja-JP" sz="500" dirty="0" smtClean="0">
              <a:solidFill>
                <a:srgbClr val="FFFF66"/>
              </a:solidFill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  <a:p>
            <a:r>
              <a:rPr lang="ja-JP" altLang="en-US" dirty="0" smtClean="0">
                <a:solidFill>
                  <a:srgbClr val="FFFF66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・新拠点（インド</a:t>
            </a:r>
            <a:r>
              <a:rPr lang="en-US" altLang="ja-JP" dirty="0" smtClean="0">
                <a:solidFill>
                  <a:srgbClr val="FFFF66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etc.</a:t>
            </a:r>
            <a:r>
              <a:rPr lang="ja-JP" altLang="en-US" dirty="0" smtClean="0">
                <a:solidFill>
                  <a:srgbClr val="FFFF66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）の探索</a:t>
            </a:r>
            <a:endParaRPr lang="ja-JP" altLang="en-US" dirty="0">
              <a:solidFill>
                <a:srgbClr val="FFFF66"/>
              </a:solidFill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</p:txBody>
      </p:sp>
      <p:sp>
        <p:nvSpPr>
          <p:cNvPr id="8" name="テキスト ボックス 7"/>
          <p:cNvSpPr txBox="1"/>
          <p:nvPr/>
        </p:nvSpPr>
        <p:spPr>
          <a:xfrm>
            <a:off x="251520" y="4077072"/>
            <a:ext cx="492443" cy="605294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lang="ja-JP" altLang="en-US" sz="2000" dirty="0" smtClean="0">
                <a:solidFill>
                  <a:prstClr val="black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国内</a:t>
            </a:r>
            <a:endParaRPr lang="ja-JP" altLang="en-US" sz="2000" dirty="0">
              <a:solidFill>
                <a:prstClr val="black"/>
              </a:solidFill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</p:txBody>
      </p:sp>
      <p:sp>
        <p:nvSpPr>
          <p:cNvPr id="25" name="テキスト ボックス 24"/>
          <p:cNvSpPr txBox="1"/>
          <p:nvPr/>
        </p:nvSpPr>
        <p:spPr>
          <a:xfrm>
            <a:off x="251520" y="5712581"/>
            <a:ext cx="492443" cy="605294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lang="ja-JP" altLang="en-US" sz="2000" dirty="0">
                <a:solidFill>
                  <a:prstClr val="black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海外</a:t>
            </a:r>
          </a:p>
        </p:txBody>
      </p:sp>
    </p:spTree>
    <p:extLst>
      <p:ext uri="{BB962C8B-B14F-4D97-AF65-F5344CB8AC3E}">
        <p14:creationId xmlns:p14="http://schemas.microsoft.com/office/powerpoint/2010/main" val="34182233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B7478E-3BDD-48B0-B1D1-C05D3DD3ECB3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4</a:t>
            </a:fld>
            <a:endParaRPr lang="ja-JP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graphicFrame>
        <p:nvGraphicFramePr>
          <p:cNvPr id="6" name="表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70866287"/>
              </p:ext>
            </p:extLst>
          </p:nvPr>
        </p:nvGraphicFramePr>
        <p:xfrm>
          <a:off x="122462" y="5157192"/>
          <a:ext cx="8899076" cy="1584960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1857250"/>
                <a:gridCol w="4176464"/>
                <a:gridCol w="2865362"/>
              </a:tblGrid>
              <a:tr h="349188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2000" b="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HGP創英角ｺﾞｼｯｸUB" panose="020B0900000000000000" pitchFamily="50" charset="-128"/>
                          <a:ea typeface="HGP創英角ｺﾞｼｯｸUB" panose="020B0900000000000000" pitchFamily="50" charset="-128"/>
                        </a:rPr>
                        <a:t>設　　　　　　立</a:t>
                      </a:r>
                      <a:endParaRPr kumimoji="1" lang="ja-JP" altLang="en-US" sz="2000" b="0" dirty="0">
                        <a:solidFill>
                          <a:schemeClr val="tx2">
                            <a:lumMod val="50000"/>
                          </a:schemeClr>
                        </a:solidFill>
                        <a:latin typeface="HGP創英角ｺﾞｼｯｸUB" panose="020B0900000000000000" pitchFamily="50" charset="-128"/>
                        <a:ea typeface="HGP創英角ｺﾞｼｯｸUB" panose="020B0900000000000000" pitchFamily="50" charset="-12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kumimoji="1" lang="en-US" altLang="ja-JP" sz="2000" b="0" dirty="0" smtClean="0">
                          <a:solidFill>
                            <a:schemeClr val="tx1"/>
                          </a:solidFill>
                          <a:latin typeface="HGP創英角ｺﾞｼｯｸUB" panose="020B0900000000000000" pitchFamily="50" charset="-128"/>
                          <a:ea typeface="HGP創英角ｺﾞｼｯｸUB" panose="020B0900000000000000" pitchFamily="50" charset="-128"/>
                        </a:rPr>
                        <a:t>2010</a:t>
                      </a:r>
                      <a:r>
                        <a:rPr kumimoji="1" lang="ja-JP" altLang="en-US" sz="2000" b="0" dirty="0" smtClean="0">
                          <a:solidFill>
                            <a:schemeClr val="tx1"/>
                          </a:solidFill>
                          <a:latin typeface="HGP創英角ｺﾞｼｯｸUB" panose="020B0900000000000000" pitchFamily="50" charset="-128"/>
                          <a:ea typeface="HGP創英角ｺﾞｼｯｸUB" panose="020B0900000000000000" pitchFamily="50" charset="-128"/>
                        </a:rPr>
                        <a:t>年</a:t>
                      </a:r>
                      <a:r>
                        <a:rPr kumimoji="1" lang="en-US" altLang="ja-JP" sz="2000" b="0" dirty="0" smtClean="0">
                          <a:solidFill>
                            <a:schemeClr val="tx1"/>
                          </a:solidFill>
                          <a:latin typeface="HGP創英角ｺﾞｼｯｸUB" panose="020B0900000000000000" pitchFamily="50" charset="-128"/>
                          <a:ea typeface="HGP創英角ｺﾞｼｯｸUB" panose="020B0900000000000000" pitchFamily="50" charset="-128"/>
                        </a:rPr>
                        <a:t>8</a:t>
                      </a:r>
                      <a:r>
                        <a:rPr kumimoji="1" lang="ja-JP" altLang="en-US" sz="2000" b="0" dirty="0" smtClean="0">
                          <a:solidFill>
                            <a:schemeClr val="tx1"/>
                          </a:solidFill>
                          <a:latin typeface="HGP創英角ｺﾞｼｯｸUB" panose="020B0900000000000000" pitchFamily="50" charset="-128"/>
                          <a:ea typeface="HGP創英角ｺﾞｼｯｸUB" panose="020B0900000000000000" pitchFamily="50" charset="-128"/>
                        </a:rPr>
                        <a:t>月　　</a:t>
                      </a:r>
                      <a:endParaRPr kumimoji="1" lang="ja-JP" altLang="en-US" sz="2000" b="0" dirty="0">
                        <a:solidFill>
                          <a:schemeClr val="tx1"/>
                        </a:solidFill>
                        <a:latin typeface="HGP創英角ｺﾞｼｯｸUB" panose="020B0900000000000000" pitchFamily="50" charset="-128"/>
                        <a:ea typeface="HGP創英角ｺﾞｼｯｸUB" panose="020B0900000000000000" pitchFamily="50" charset="-12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2000" b="0" dirty="0" smtClean="0">
                          <a:solidFill>
                            <a:schemeClr val="tx1"/>
                          </a:solidFill>
                          <a:latin typeface="HGP創英角ｺﾞｼｯｸUB" panose="020B0900000000000000" pitchFamily="50" charset="-128"/>
                          <a:ea typeface="HGP創英角ｺﾞｼｯｸUB" panose="020B0900000000000000" pitchFamily="50" charset="-128"/>
                        </a:rPr>
                        <a:t>所　　　在　　　地</a:t>
                      </a:r>
                      <a:endParaRPr kumimoji="1" lang="ja-JP" altLang="en-US" sz="2000" b="0" dirty="0">
                        <a:solidFill>
                          <a:schemeClr val="tx1"/>
                        </a:solidFill>
                        <a:latin typeface="HGP創英角ｺﾞｼｯｸUB" panose="020B0900000000000000" pitchFamily="50" charset="-128"/>
                        <a:ea typeface="HGP創英角ｺﾞｼｯｸUB" panose="020B0900000000000000" pitchFamily="50" charset="-128"/>
                      </a:endParaRPr>
                    </a:p>
                  </a:txBody>
                  <a:tcPr anchor="ctr"/>
                </a:tc>
              </a:tr>
              <a:tr h="349188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2000" b="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HGP創英角ｺﾞｼｯｸUB" panose="020B0900000000000000" pitchFamily="50" charset="-128"/>
                          <a:ea typeface="HGP創英角ｺﾞｼｯｸUB" panose="020B0900000000000000" pitchFamily="50" charset="-128"/>
                        </a:rPr>
                        <a:t>資　　本　　金</a:t>
                      </a:r>
                      <a:endParaRPr kumimoji="1" lang="ja-JP" altLang="en-US" sz="2000" b="0" dirty="0">
                        <a:solidFill>
                          <a:schemeClr val="tx2">
                            <a:lumMod val="50000"/>
                          </a:schemeClr>
                        </a:solidFill>
                        <a:latin typeface="HGP創英角ｺﾞｼｯｸUB" panose="020B0900000000000000" pitchFamily="50" charset="-128"/>
                        <a:ea typeface="HGP創英角ｺﾞｼｯｸUB" panose="020B0900000000000000" pitchFamily="50" charset="-12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kumimoji="1" lang="en-US" altLang="ja-JP" sz="2000" b="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HGP創英角ｺﾞｼｯｸUB" panose="020B0900000000000000" pitchFamily="50" charset="-128"/>
                          <a:ea typeface="HGP創英角ｺﾞｼｯｸUB" panose="020B0900000000000000" pitchFamily="50" charset="-128"/>
                        </a:rPr>
                        <a:t>64,500</a:t>
                      </a:r>
                      <a:r>
                        <a:rPr kumimoji="1" lang="ja-JP" altLang="en-US" sz="2000" b="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HGP創英角ｺﾞｼｯｸUB" panose="020B0900000000000000" pitchFamily="50" charset="-128"/>
                          <a:ea typeface="HGP創英角ｺﾞｼｯｸUB" panose="020B0900000000000000" pitchFamily="50" charset="-128"/>
                        </a:rPr>
                        <a:t>千元（ＲＭＢ）</a:t>
                      </a:r>
                      <a:endParaRPr kumimoji="1" lang="ja-JP" altLang="en-US" sz="2000" b="0" dirty="0">
                        <a:solidFill>
                          <a:schemeClr val="tx2">
                            <a:lumMod val="50000"/>
                          </a:schemeClr>
                        </a:solidFill>
                        <a:latin typeface="HGP創英角ｺﾞｼｯｸUB" panose="020B0900000000000000" pitchFamily="50" charset="-128"/>
                        <a:ea typeface="HGP創英角ｺﾞｼｯｸUB" panose="020B0900000000000000" pitchFamily="50" charset="-128"/>
                      </a:endParaRPr>
                    </a:p>
                  </a:txBody>
                  <a:tcPr anchor="ctr"/>
                </a:tc>
                <a:tc rowSpan="3">
                  <a:txBody>
                    <a:bodyPr/>
                    <a:lstStyle/>
                    <a:p>
                      <a:pPr algn="ctr"/>
                      <a:r>
                        <a:rPr kumimoji="1" lang="ja-JP" altLang="en-US" sz="2000" b="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HGP創英角ｺﾞｼｯｸUB" panose="020B0900000000000000" pitchFamily="50" charset="-128"/>
                          <a:ea typeface="HGP創英角ｺﾞｼｯｸUB" panose="020B0900000000000000" pitchFamily="50" charset="-128"/>
                        </a:rPr>
                        <a:t>中華人民共和国</a:t>
                      </a:r>
                      <a:endParaRPr kumimoji="1" lang="en-US" altLang="ja-JP" sz="2000" b="0" dirty="0" smtClean="0">
                        <a:solidFill>
                          <a:schemeClr val="tx2">
                            <a:lumMod val="50000"/>
                          </a:schemeClr>
                        </a:solidFill>
                        <a:latin typeface="HGP創英角ｺﾞｼｯｸUB" panose="020B0900000000000000" pitchFamily="50" charset="-128"/>
                        <a:ea typeface="HGP創英角ｺﾞｼｯｸUB" panose="020B0900000000000000" pitchFamily="50" charset="-128"/>
                      </a:endParaRPr>
                    </a:p>
                    <a:p>
                      <a:pPr algn="ctr"/>
                      <a:r>
                        <a:rPr kumimoji="1" lang="ja-JP" altLang="en-US" sz="2000" b="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HGP創英角ｺﾞｼｯｸUB" panose="020B0900000000000000" pitchFamily="50" charset="-128"/>
                          <a:ea typeface="HGP創英角ｺﾞｼｯｸUB" panose="020B0900000000000000" pitchFamily="50" charset="-128"/>
                        </a:rPr>
                        <a:t>広東省佛山市</a:t>
                      </a:r>
                      <a:endParaRPr kumimoji="1" lang="ja-JP" altLang="en-US" sz="2000" b="0" dirty="0">
                        <a:solidFill>
                          <a:schemeClr val="tx2">
                            <a:lumMod val="50000"/>
                          </a:schemeClr>
                        </a:solidFill>
                        <a:latin typeface="HGP創英角ｺﾞｼｯｸUB" panose="020B0900000000000000" pitchFamily="50" charset="-128"/>
                        <a:ea typeface="HGP創英角ｺﾞｼｯｸUB" panose="020B0900000000000000" pitchFamily="50" charset="-128"/>
                      </a:endParaRPr>
                    </a:p>
                  </a:txBody>
                  <a:tcPr anchor="ctr"/>
                </a:tc>
              </a:tr>
              <a:tr h="349188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2000" b="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HGP創英角ｺﾞｼｯｸUB" panose="020B0900000000000000" pitchFamily="50" charset="-128"/>
                          <a:ea typeface="HGP創英角ｺﾞｼｯｸUB" panose="020B0900000000000000" pitchFamily="50" charset="-128"/>
                        </a:rPr>
                        <a:t>資本出資比率</a:t>
                      </a:r>
                      <a:endParaRPr kumimoji="1" lang="ja-JP" altLang="en-US" sz="2000" b="0" dirty="0">
                        <a:solidFill>
                          <a:schemeClr val="tx2">
                            <a:lumMod val="50000"/>
                          </a:schemeClr>
                        </a:solidFill>
                        <a:latin typeface="HGP創英角ｺﾞｼｯｸUB" panose="020B0900000000000000" pitchFamily="50" charset="-128"/>
                        <a:ea typeface="HGP創英角ｺﾞｼｯｸUB" panose="020B0900000000000000" pitchFamily="50" charset="-12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kumimoji="1" lang="en-US" altLang="ja-JP" sz="2000" b="0" baseline="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HGP創英角ｺﾞｼｯｸUB" panose="020B0900000000000000" pitchFamily="50" charset="-128"/>
                          <a:ea typeface="HGP創英角ｺﾞｼｯｸUB" panose="020B0900000000000000" pitchFamily="50" charset="-128"/>
                        </a:rPr>
                        <a:t>OOZX</a:t>
                      </a:r>
                      <a:r>
                        <a:rPr kumimoji="1" lang="ja-JP" altLang="en-US" sz="2000" b="0" baseline="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HGP創英角ｺﾞｼｯｸUB" panose="020B0900000000000000" pitchFamily="50" charset="-128"/>
                          <a:ea typeface="HGP創英角ｺﾞｼｯｸUB" panose="020B0900000000000000" pitchFamily="50" charset="-128"/>
                        </a:rPr>
                        <a:t> </a:t>
                      </a:r>
                      <a:r>
                        <a:rPr kumimoji="1" lang="en-US" altLang="ja-JP" sz="2000" b="0" baseline="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HGP創英角ｺﾞｼｯｸUB" panose="020B0900000000000000" pitchFamily="50" charset="-128"/>
                          <a:ea typeface="HGP創英角ｺﾞｼｯｸUB" panose="020B0900000000000000" pitchFamily="50" charset="-128"/>
                        </a:rPr>
                        <a:t>100%</a:t>
                      </a:r>
                      <a:r>
                        <a:rPr kumimoji="1" lang="ja-JP" altLang="en-US" sz="2000" b="0" baseline="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HGP創英角ｺﾞｼｯｸUB" panose="020B0900000000000000" pitchFamily="50" charset="-128"/>
                          <a:ea typeface="HGP創英角ｺﾞｼｯｸUB" panose="020B0900000000000000" pitchFamily="50" charset="-128"/>
                        </a:rPr>
                        <a:t> 　</a:t>
                      </a:r>
                      <a:endParaRPr kumimoji="1" lang="en-US" altLang="ja-JP" sz="2000" b="0" baseline="0" dirty="0" smtClean="0">
                        <a:solidFill>
                          <a:schemeClr val="tx2">
                            <a:lumMod val="50000"/>
                          </a:schemeClr>
                        </a:solidFill>
                        <a:latin typeface="HGP創英角ｺﾞｼｯｸUB" panose="020B0900000000000000" pitchFamily="50" charset="-128"/>
                        <a:ea typeface="HGP創英角ｺﾞｼｯｸUB" panose="020B0900000000000000" pitchFamily="50" charset="-128"/>
                      </a:endParaRPr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endParaRPr kumimoji="1" lang="en-US" altLang="ja-JP" sz="2000" b="0" baseline="0" dirty="0" smtClean="0">
                        <a:solidFill>
                          <a:schemeClr val="tx2">
                            <a:lumMod val="50000"/>
                          </a:schemeClr>
                        </a:solidFill>
                        <a:latin typeface="HGP創英角ｺﾞｼｯｸUB" panose="020B0900000000000000" pitchFamily="50" charset="-128"/>
                        <a:ea typeface="HGP創英角ｺﾞｼｯｸUB" panose="020B0900000000000000" pitchFamily="50" charset="-128"/>
                      </a:endParaRPr>
                    </a:p>
                  </a:txBody>
                  <a:tcPr anchor="ctr"/>
                </a:tc>
              </a:tr>
              <a:tr h="349188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2000" b="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HGP創英角ｺﾞｼｯｸUB" panose="020B0900000000000000" pitchFamily="50" charset="-128"/>
                          <a:ea typeface="HGP創英角ｺﾞｼｯｸUB" panose="020B0900000000000000" pitchFamily="50" charset="-128"/>
                        </a:rPr>
                        <a:t>生産数量目標</a:t>
                      </a:r>
                      <a:endParaRPr kumimoji="1" lang="ja-JP" altLang="en-US" sz="2000" b="0" dirty="0">
                        <a:solidFill>
                          <a:schemeClr val="tx2">
                            <a:lumMod val="50000"/>
                          </a:schemeClr>
                        </a:solidFill>
                        <a:latin typeface="HGP創英角ｺﾞｼｯｸUB" panose="020B0900000000000000" pitchFamily="50" charset="-128"/>
                        <a:ea typeface="HGP創英角ｺﾞｼｯｸUB" panose="020B0900000000000000" pitchFamily="50" charset="-12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kumimoji="1" lang="en-US" altLang="ja-JP" sz="2000" b="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HGP創英角ｺﾞｼｯｸUB" panose="020B0900000000000000" pitchFamily="50" charset="-128"/>
                          <a:ea typeface="HGP創英角ｺﾞｼｯｸUB" panose="020B0900000000000000" pitchFamily="50" charset="-128"/>
                        </a:rPr>
                        <a:t>26</a:t>
                      </a:r>
                      <a:r>
                        <a:rPr kumimoji="1" lang="ja-JP" altLang="en-US" sz="2000" b="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HGP創英角ｺﾞｼｯｸUB" panose="020B0900000000000000" pitchFamily="50" charset="-128"/>
                          <a:ea typeface="HGP創英角ｺﾞｼｯｸUB" panose="020B0900000000000000" pitchFamily="50" charset="-128"/>
                        </a:rPr>
                        <a:t>百万本</a:t>
                      </a:r>
                      <a:r>
                        <a:rPr kumimoji="1" lang="en-US" altLang="ja-JP" sz="2000" b="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HGP創英角ｺﾞｼｯｸUB" panose="020B0900000000000000" pitchFamily="50" charset="-128"/>
                          <a:ea typeface="HGP創英角ｺﾞｼｯｸUB" panose="020B0900000000000000" pitchFamily="50" charset="-128"/>
                        </a:rPr>
                        <a:t>/</a:t>
                      </a:r>
                      <a:r>
                        <a:rPr kumimoji="1" lang="ja-JP" altLang="en-US" sz="2000" b="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HGP創英角ｺﾞｼｯｸUB" panose="020B0900000000000000" pitchFamily="50" charset="-128"/>
                          <a:ea typeface="HGP創英角ｺﾞｼｯｸUB" panose="020B0900000000000000" pitchFamily="50" charset="-128"/>
                        </a:rPr>
                        <a:t>年</a:t>
                      </a:r>
                      <a:r>
                        <a:rPr kumimoji="1" lang="en-US" altLang="ja-JP" sz="2000" b="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HGP創英角ｺﾞｼｯｸUB" panose="020B0900000000000000" pitchFamily="50" charset="-128"/>
                          <a:ea typeface="HGP創英角ｺﾞｼｯｸUB" panose="020B0900000000000000" pitchFamily="50" charset="-128"/>
                        </a:rPr>
                        <a:t>[2020</a:t>
                      </a:r>
                      <a:r>
                        <a:rPr kumimoji="1" lang="ja-JP" altLang="en-US" sz="2000" b="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HGP創英角ｺﾞｼｯｸUB" panose="020B0900000000000000" pitchFamily="50" charset="-128"/>
                          <a:ea typeface="HGP創英角ｺﾞｼｯｸUB" panose="020B0900000000000000" pitchFamily="50" charset="-128"/>
                        </a:rPr>
                        <a:t>年</a:t>
                      </a:r>
                      <a:r>
                        <a:rPr kumimoji="1" lang="en-US" altLang="ja-JP" sz="2000" b="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HGP創英角ｺﾞｼｯｸUB" panose="020B0900000000000000" pitchFamily="50" charset="-128"/>
                          <a:ea typeface="HGP創英角ｺﾞｼｯｸUB" panose="020B0900000000000000" pitchFamily="50" charset="-128"/>
                        </a:rPr>
                        <a:t>]</a:t>
                      </a:r>
                      <a:r>
                        <a:rPr kumimoji="1" lang="ja-JP" altLang="en-US" sz="2000" b="0" baseline="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HGP創英角ｺﾞｼｯｸUB" panose="020B0900000000000000" pitchFamily="50" charset="-128"/>
                          <a:ea typeface="HGP創英角ｺﾞｼｯｸUB" panose="020B0900000000000000" pitchFamily="50" charset="-128"/>
                        </a:rPr>
                        <a:t>　</a:t>
                      </a:r>
                      <a:endParaRPr kumimoji="1" lang="en-US" altLang="ja-JP" sz="2000" b="0" baseline="0" dirty="0" smtClean="0">
                        <a:solidFill>
                          <a:schemeClr val="tx2">
                            <a:lumMod val="50000"/>
                          </a:schemeClr>
                        </a:solidFill>
                        <a:latin typeface="HGP創英角ｺﾞｼｯｸUB" panose="020B0900000000000000" pitchFamily="50" charset="-128"/>
                        <a:ea typeface="HGP創英角ｺﾞｼｯｸUB" panose="020B0900000000000000" pitchFamily="50" charset="-128"/>
                      </a:endParaRPr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endParaRPr kumimoji="1" lang="en-US" altLang="ja-JP" sz="2000" b="0" baseline="0" dirty="0" smtClean="0">
                        <a:solidFill>
                          <a:schemeClr val="tx2">
                            <a:lumMod val="50000"/>
                          </a:schemeClr>
                        </a:solidFill>
                        <a:latin typeface="HGP創英角ｺﾞｼｯｸUB" panose="020B0900000000000000" pitchFamily="50" charset="-128"/>
                        <a:ea typeface="HGP創英角ｺﾞｼｯｸUB" panose="020B0900000000000000" pitchFamily="50" charset="-128"/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  <p:grpSp>
        <p:nvGrpSpPr>
          <p:cNvPr id="9" name="Group 14"/>
          <p:cNvGrpSpPr>
            <a:grpSpLocks noChangeAspect="1"/>
          </p:cNvGrpSpPr>
          <p:nvPr/>
        </p:nvGrpSpPr>
        <p:grpSpPr bwMode="auto">
          <a:xfrm>
            <a:off x="7690036" y="44624"/>
            <a:ext cx="1316545" cy="552809"/>
            <a:chOff x="742" y="2916"/>
            <a:chExt cx="1666" cy="696"/>
          </a:xfrm>
        </p:grpSpPr>
        <p:sp>
          <p:nvSpPr>
            <p:cNvPr id="11" name="AutoShape 15"/>
            <p:cNvSpPr>
              <a:spLocks noChangeAspect="1" noChangeArrowheads="1"/>
            </p:cNvSpPr>
            <p:nvPr/>
          </p:nvSpPr>
          <p:spPr bwMode="auto">
            <a:xfrm>
              <a:off x="742" y="3003"/>
              <a:ext cx="462" cy="466"/>
            </a:xfrm>
            <a:custGeom>
              <a:avLst/>
              <a:gdLst>
                <a:gd name="G0" fmla="+- 5398 0 0"/>
                <a:gd name="G1" fmla="+- 21600 0 5398"/>
                <a:gd name="G2" fmla="+- 21600 0 5398"/>
                <a:gd name="G3" fmla="*/ G0 2929 10000"/>
                <a:gd name="G4" fmla="+- 21600 0 G3"/>
                <a:gd name="G5" fmla="+- 21600 0 G3"/>
                <a:gd name="T0" fmla="*/ 10800 w 21600"/>
                <a:gd name="T1" fmla="*/ 0 h 21600"/>
                <a:gd name="T2" fmla="*/ 3163 w 21600"/>
                <a:gd name="T3" fmla="*/ 3163 h 21600"/>
                <a:gd name="T4" fmla="*/ 0 w 21600"/>
                <a:gd name="T5" fmla="*/ 10800 h 21600"/>
                <a:gd name="T6" fmla="*/ 3163 w 21600"/>
                <a:gd name="T7" fmla="*/ 18437 h 21600"/>
                <a:gd name="T8" fmla="*/ 10800 w 21600"/>
                <a:gd name="T9" fmla="*/ 21600 h 21600"/>
                <a:gd name="T10" fmla="*/ 18437 w 21600"/>
                <a:gd name="T11" fmla="*/ 18437 h 21600"/>
                <a:gd name="T12" fmla="*/ 21600 w 21600"/>
                <a:gd name="T13" fmla="*/ 10800 h 21600"/>
                <a:gd name="T14" fmla="*/ 18437 w 21600"/>
                <a:gd name="T15" fmla="*/ 3163 h 21600"/>
                <a:gd name="T16" fmla="*/ 3163 w 21600"/>
                <a:gd name="T17" fmla="*/ 3163 h 21600"/>
                <a:gd name="T18" fmla="*/ 18437 w 21600"/>
                <a:gd name="T19" fmla="*/ 1843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5398" y="10800"/>
                  </a:moveTo>
                  <a:cubicBezTo>
                    <a:pt x="5398" y="13783"/>
                    <a:pt x="7817" y="16202"/>
                    <a:pt x="10800" y="16202"/>
                  </a:cubicBezTo>
                  <a:cubicBezTo>
                    <a:pt x="13783" y="16202"/>
                    <a:pt x="16202" y="13783"/>
                    <a:pt x="16202" y="10800"/>
                  </a:cubicBezTo>
                  <a:cubicBezTo>
                    <a:pt x="16202" y="7817"/>
                    <a:pt x="13783" y="5398"/>
                    <a:pt x="10800" y="5398"/>
                  </a:cubicBezTo>
                  <a:cubicBezTo>
                    <a:pt x="7817" y="5398"/>
                    <a:pt x="5398" y="7817"/>
                    <a:pt x="5398" y="10800"/>
                  </a:cubicBezTo>
                  <a:close/>
                </a:path>
              </a:pathLst>
            </a:custGeom>
            <a:solidFill>
              <a:srgbClr val="0000FF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>
              <a:outerShdw dist="107763" dir="2700000" algn="ctr" rotWithShape="0">
                <a:srgbClr val="DDDDDD"/>
              </a:outerShdw>
            </a:effectLst>
          </p:spPr>
          <p:txBody>
            <a:bodyPr wrap="none" anchor="ctr"/>
            <a:lstStyle/>
            <a:p>
              <a:endParaRPr lang="ja-JP" altLang="en-US" dirty="0">
                <a:solidFill>
                  <a:srgbClr val="0000FF"/>
                </a:solidFill>
              </a:endParaRPr>
            </a:p>
          </p:txBody>
        </p:sp>
        <p:sp>
          <p:nvSpPr>
            <p:cNvPr id="12" name="AutoShape 16"/>
            <p:cNvSpPr>
              <a:spLocks noChangeAspect="1" noChangeArrowheads="1"/>
            </p:cNvSpPr>
            <p:nvPr/>
          </p:nvSpPr>
          <p:spPr bwMode="auto">
            <a:xfrm>
              <a:off x="1163" y="3003"/>
              <a:ext cx="462" cy="466"/>
            </a:xfrm>
            <a:custGeom>
              <a:avLst/>
              <a:gdLst>
                <a:gd name="G0" fmla="+- 5398 0 0"/>
                <a:gd name="G1" fmla="+- 21600 0 5398"/>
                <a:gd name="G2" fmla="+- 21600 0 5398"/>
                <a:gd name="G3" fmla="*/ G0 2929 10000"/>
                <a:gd name="G4" fmla="+- 21600 0 G3"/>
                <a:gd name="G5" fmla="+- 21600 0 G3"/>
                <a:gd name="T0" fmla="*/ 10800 w 21600"/>
                <a:gd name="T1" fmla="*/ 0 h 21600"/>
                <a:gd name="T2" fmla="*/ 3163 w 21600"/>
                <a:gd name="T3" fmla="*/ 3163 h 21600"/>
                <a:gd name="T4" fmla="*/ 0 w 21600"/>
                <a:gd name="T5" fmla="*/ 10800 h 21600"/>
                <a:gd name="T6" fmla="*/ 3163 w 21600"/>
                <a:gd name="T7" fmla="*/ 18437 h 21600"/>
                <a:gd name="T8" fmla="*/ 10800 w 21600"/>
                <a:gd name="T9" fmla="*/ 21600 h 21600"/>
                <a:gd name="T10" fmla="*/ 18437 w 21600"/>
                <a:gd name="T11" fmla="*/ 18437 h 21600"/>
                <a:gd name="T12" fmla="*/ 21600 w 21600"/>
                <a:gd name="T13" fmla="*/ 10800 h 21600"/>
                <a:gd name="T14" fmla="*/ 18437 w 21600"/>
                <a:gd name="T15" fmla="*/ 3163 h 21600"/>
                <a:gd name="T16" fmla="*/ 3163 w 21600"/>
                <a:gd name="T17" fmla="*/ 3163 h 21600"/>
                <a:gd name="T18" fmla="*/ 18437 w 21600"/>
                <a:gd name="T19" fmla="*/ 1843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5398" y="10800"/>
                  </a:moveTo>
                  <a:cubicBezTo>
                    <a:pt x="5398" y="13783"/>
                    <a:pt x="7817" y="16202"/>
                    <a:pt x="10800" y="16202"/>
                  </a:cubicBezTo>
                  <a:cubicBezTo>
                    <a:pt x="13783" y="16202"/>
                    <a:pt x="16202" y="13783"/>
                    <a:pt x="16202" y="10800"/>
                  </a:cubicBezTo>
                  <a:cubicBezTo>
                    <a:pt x="16202" y="7817"/>
                    <a:pt x="13783" y="5398"/>
                    <a:pt x="10800" y="5398"/>
                  </a:cubicBezTo>
                  <a:cubicBezTo>
                    <a:pt x="7817" y="5398"/>
                    <a:pt x="5398" y="7817"/>
                    <a:pt x="5398" y="10800"/>
                  </a:cubicBezTo>
                  <a:close/>
                </a:path>
              </a:pathLst>
            </a:custGeom>
            <a:solidFill>
              <a:srgbClr val="0000FF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>
              <a:outerShdw dist="107763" dir="2700000" algn="ctr" rotWithShape="0">
                <a:srgbClr val="DDDDDD"/>
              </a:outerShdw>
            </a:effectLst>
          </p:spPr>
          <p:txBody>
            <a:bodyPr wrap="none" anchor="ctr"/>
            <a:lstStyle/>
            <a:p>
              <a:endParaRPr lang="ja-JP" altLang="en-US" dirty="0">
                <a:solidFill>
                  <a:srgbClr val="0000FF"/>
                </a:solidFill>
              </a:endParaRPr>
            </a:p>
          </p:txBody>
        </p:sp>
        <p:sp>
          <p:nvSpPr>
            <p:cNvPr id="13" name="Freeform 17"/>
            <p:cNvSpPr>
              <a:spLocks noChangeAspect="1"/>
            </p:cNvSpPr>
            <p:nvPr/>
          </p:nvSpPr>
          <p:spPr bwMode="auto">
            <a:xfrm>
              <a:off x="1613" y="2916"/>
              <a:ext cx="795" cy="538"/>
            </a:xfrm>
            <a:custGeom>
              <a:avLst/>
              <a:gdLst>
                <a:gd name="T0" fmla="*/ 82 w 4263"/>
                <a:gd name="T1" fmla="*/ 582 h 2891"/>
                <a:gd name="T2" fmla="*/ 82 w 4263"/>
                <a:gd name="T3" fmla="*/ 1119 h 2891"/>
                <a:gd name="T4" fmla="*/ 1036 w 4263"/>
                <a:gd name="T5" fmla="*/ 1119 h 2891"/>
                <a:gd name="T6" fmla="*/ 1027 w 4263"/>
                <a:gd name="T7" fmla="*/ 1137 h 2891"/>
                <a:gd name="T8" fmla="*/ 673 w 4263"/>
                <a:gd name="T9" fmla="*/ 1437 h 2891"/>
                <a:gd name="T10" fmla="*/ 473 w 4263"/>
                <a:gd name="T11" fmla="*/ 1655 h 2891"/>
                <a:gd name="T12" fmla="*/ 300 w 4263"/>
                <a:gd name="T13" fmla="*/ 1919 h 2891"/>
                <a:gd name="T14" fmla="*/ 136 w 4263"/>
                <a:gd name="T15" fmla="*/ 2237 h 2891"/>
                <a:gd name="T16" fmla="*/ 27 w 4263"/>
                <a:gd name="T17" fmla="*/ 2573 h 2891"/>
                <a:gd name="T18" fmla="*/ 0 w 4263"/>
                <a:gd name="T19" fmla="*/ 2846 h 2891"/>
                <a:gd name="T20" fmla="*/ 0 w 4263"/>
                <a:gd name="T21" fmla="*/ 2891 h 2891"/>
                <a:gd name="T22" fmla="*/ 1900 w 4263"/>
                <a:gd name="T23" fmla="*/ 2891 h 2891"/>
                <a:gd name="T24" fmla="*/ 1900 w 4263"/>
                <a:gd name="T25" fmla="*/ 2855 h 2891"/>
                <a:gd name="T26" fmla="*/ 2063 w 4263"/>
                <a:gd name="T27" fmla="*/ 2582 h 2891"/>
                <a:gd name="T28" fmla="*/ 2291 w 4263"/>
                <a:gd name="T29" fmla="*/ 2400 h 2891"/>
                <a:gd name="T30" fmla="*/ 2482 w 4263"/>
                <a:gd name="T31" fmla="*/ 2237 h 2891"/>
                <a:gd name="T32" fmla="*/ 2782 w 4263"/>
                <a:gd name="T33" fmla="*/ 2019 h 2891"/>
                <a:gd name="T34" fmla="*/ 2827 w 4263"/>
                <a:gd name="T35" fmla="*/ 2010 h 2891"/>
                <a:gd name="T36" fmla="*/ 3482 w 4263"/>
                <a:gd name="T37" fmla="*/ 2873 h 2891"/>
                <a:gd name="T38" fmla="*/ 4263 w 4263"/>
                <a:gd name="T39" fmla="*/ 2873 h 2891"/>
                <a:gd name="T40" fmla="*/ 3327 w 4263"/>
                <a:gd name="T41" fmla="*/ 1664 h 2891"/>
                <a:gd name="T42" fmla="*/ 3300 w 4263"/>
                <a:gd name="T43" fmla="*/ 1646 h 2891"/>
                <a:gd name="T44" fmla="*/ 3491 w 4263"/>
                <a:gd name="T45" fmla="*/ 1446 h 2891"/>
                <a:gd name="T46" fmla="*/ 3727 w 4263"/>
                <a:gd name="T47" fmla="*/ 1091 h 2891"/>
                <a:gd name="T48" fmla="*/ 3836 w 4263"/>
                <a:gd name="T49" fmla="*/ 728 h 2891"/>
                <a:gd name="T50" fmla="*/ 3863 w 4263"/>
                <a:gd name="T51" fmla="*/ 400 h 2891"/>
                <a:gd name="T52" fmla="*/ 3800 w 4263"/>
                <a:gd name="T53" fmla="*/ 109 h 2891"/>
                <a:gd name="T54" fmla="*/ 3736 w 4263"/>
                <a:gd name="T55" fmla="*/ 0 h 2891"/>
                <a:gd name="T56" fmla="*/ 3191 w 4263"/>
                <a:gd name="T57" fmla="*/ 328 h 2891"/>
                <a:gd name="T58" fmla="*/ 3236 w 4263"/>
                <a:gd name="T59" fmla="*/ 409 h 2891"/>
                <a:gd name="T60" fmla="*/ 3227 w 4263"/>
                <a:gd name="T61" fmla="*/ 700 h 2891"/>
                <a:gd name="T62" fmla="*/ 3109 w 4263"/>
                <a:gd name="T63" fmla="*/ 973 h 2891"/>
                <a:gd name="T64" fmla="*/ 2936 w 4263"/>
                <a:gd name="T65" fmla="*/ 1182 h 2891"/>
                <a:gd name="T66" fmla="*/ 2473 w 4263"/>
                <a:gd name="T67" fmla="*/ 573 h 2891"/>
                <a:gd name="T68" fmla="*/ 1782 w 4263"/>
                <a:gd name="T69" fmla="*/ 582 h 2891"/>
                <a:gd name="T70" fmla="*/ 2482 w 4263"/>
                <a:gd name="T71" fmla="*/ 1528 h 2891"/>
                <a:gd name="T72" fmla="*/ 2400 w 4263"/>
                <a:gd name="T73" fmla="*/ 1564 h 2891"/>
                <a:gd name="T74" fmla="*/ 1854 w 4263"/>
                <a:gd name="T75" fmla="*/ 1919 h 2891"/>
                <a:gd name="T76" fmla="*/ 1591 w 4263"/>
                <a:gd name="T77" fmla="*/ 2191 h 2891"/>
                <a:gd name="T78" fmla="*/ 1473 w 4263"/>
                <a:gd name="T79" fmla="*/ 2328 h 2891"/>
                <a:gd name="T80" fmla="*/ 1454 w 4263"/>
                <a:gd name="T81" fmla="*/ 2355 h 2891"/>
                <a:gd name="T82" fmla="*/ 836 w 4263"/>
                <a:gd name="T83" fmla="*/ 2355 h 2891"/>
                <a:gd name="T84" fmla="*/ 1164 w 4263"/>
                <a:gd name="T85" fmla="*/ 1782 h 2891"/>
                <a:gd name="T86" fmla="*/ 1691 w 4263"/>
                <a:gd name="T87" fmla="*/ 1400 h 2891"/>
                <a:gd name="T88" fmla="*/ 1727 w 4263"/>
                <a:gd name="T89" fmla="*/ 1337 h 2891"/>
                <a:gd name="T90" fmla="*/ 1727 w 4263"/>
                <a:gd name="T91" fmla="*/ 582 h 2891"/>
                <a:gd name="T92" fmla="*/ 82 w 4263"/>
                <a:gd name="T93" fmla="*/ 582 h 28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4263" h="2891">
                  <a:moveTo>
                    <a:pt x="82" y="582"/>
                  </a:moveTo>
                  <a:lnTo>
                    <a:pt x="82" y="1119"/>
                  </a:lnTo>
                  <a:lnTo>
                    <a:pt x="1036" y="1119"/>
                  </a:lnTo>
                  <a:lnTo>
                    <a:pt x="1027" y="1137"/>
                  </a:lnTo>
                  <a:cubicBezTo>
                    <a:pt x="967" y="1190"/>
                    <a:pt x="765" y="1351"/>
                    <a:pt x="673" y="1437"/>
                  </a:cubicBezTo>
                  <a:cubicBezTo>
                    <a:pt x="581" y="1523"/>
                    <a:pt x="535" y="1575"/>
                    <a:pt x="473" y="1655"/>
                  </a:cubicBezTo>
                  <a:cubicBezTo>
                    <a:pt x="411" y="1735"/>
                    <a:pt x="356" y="1822"/>
                    <a:pt x="300" y="1919"/>
                  </a:cubicBezTo>
                  <a:cubicBezTo>
                    <a:pt x="244" y="2016"/>
                    <a:pt x="181" y="2128"/>
                    <a:pt x="136" y="2237"/>
                  </a:cubicBezTo>
                  <a:lnTo>
                    <a:pt x="27" y="2573"/>
                  </a:lnTo>
                  <a:lnTo>
                    <a:pt x="0" y="2846"/>
                  </a:lnTo>
                  <a:lnTo>
                    <a:pt x="0" y="2891"/>
                  </a:lnTo>
                  <a:lnTo>
                    <a:pt x="1900" y="2891"/>
                  </a:lnTo>
                  <a:lnTo>
                    <a:pt x="1900" y="2855"/>
                  </a:lnTo>
                  <a:cubicBezTo>
                    <a:pt x="1927" y="2803"/>
                    <a:pt x="1998" y="2658"/>
                    <a:pt x="2063" y="2582"/>
                  </a:cubicBezTo>
                  <a:cubicBezTo>
                    <a:pt x="2128" y="2506"/>
                    <a:pt x="2221" y="2457"/>
                    <a:pt x="2291" y="2400"/>
                  </a:cubicBezTo>
                  <a:cubicBezTo>
                    <a:pt x="2361" y="2343"/>
                    <a:pt x="2400" y="2301"/>
                    <a:pt x="2482" y="2237"/>
                  </a:cubicBezTo>
                  <a:cubicBezTo>
                    <a:pt x="2564" y="2173"/>
                    <a:pt x="2725" y="2057"/>
                    <a:pt x="2782" y="2019"/>
                  </a:cubicBezTo>
                  <a:lnTo>
                    <a:pt x="2827" y="2010"/>
                  </a:lnTo>
                  <a:lnTo>
                    <a:pt x="3482" y="2873"/>
                  </a:lnTo>
                  <a:lnTo>
                    <a:pt x="4263" y="2873"/>
                  </a:lnTo>
                  <a:lnTo>
                    <a:pt x="3327" y="1664"/>
                  </a:lnTo>
                  <a:lnTo>
                    <a:pt x="3300" y="1646"/>
                  </a:lnTo>
                  <a:cubicBezTo>
                    <a:pt x="3327" y="1610"/>
                    <a:pt x="3420" y="1539"/>
                    <a:pt x="3491" y="1446"/>
                  </a:cubicBezTo>
                  <a:cubicBezTo>
                    <a:pt x="3562" y="1353"/>
                    <a:pt x="3669" y="1211"/>
                    <a:pt x="3727" y="1091"/>
                  </a:cubicBezTo>
                  <a:cubicBezTo>
                    <a:pt x="3785" y="971"/>
                    <a:pt x="3813" y="843"/>
                    <a:pt x="3836" y="728"/>
                  </a:cubicBezTo>
                  <a:cubicBezTo>
                    <a:pt x="3859" y="613"/>
                    <a:pt x="3869" y="503"/>
                    <a:pt x="3863" y="400"/>
                  </a:cubicBezTo>
                  <a:cubicBezTo>
                    <a:pt x="3857" y="297"/>
                    <a:pt x="3821" y="176"/>
                    <a:pt x="3800" y="109"/>
                  </a:cubicBezTo>
                  <a:lnTo>
                    <a:pt x="3736" y="0"/>
                  </a:lnTo>
                  <a:lnTo>
                    <a:pt x="3191" y="328"/>
                  </a:lnTo>
                  <a:lnTo>
                    <a:pt x="3236" y="409"/>
                  </a:lnTo>
                  <a:cubicBezTo>
                    <a:pt x="3242" y="471"/>
                    <a:pt x="3248" y="606"/>
                    <a:pt x="3227" y="700"/>
                  </a:cubicBezTo>
                  <a:cubicBezTo>
                    <a:pt x="3206" y="794"/>
                    <a:pt x="3158" y="893"/>
                    <a:pt x="3109" y="973"/>
                  </a:cubicBezTo>
                  <a:lnTo>
                    <a:pt x="2936" y="1182"/>
                  </a:lnTo>
                  <a:lnTo>
                    <a:pt x="2473" y="573"/>
                  </a:lnTo>
                  <a:lnTo>
                    <a:pt x="1782" y="582"/>
                  </a:lnTo>
                  <a:lnTo>
                    <a:pt x="2482" y="1528"/>
                  </a:lnTo>
                  <a:lnTo>
                    <a:pt x="2400" y="1564"/>
                  </a:lnTo>
                  <a:cubicBezTo>
                    <a:pt x="2295" y="1629"/>
                    <a:pt x="1989" y="1815"/>
                    <a:pt x="1854" y="1919"/>
                  </a:cubicBezTo>
                  <a:cubicBezTo>
                    <a:pt x="1719" y="2023"/>
                    <a:pt x="1655" y="2123"/>
                    <a:pt x="1591" y="2191"/>
                  </a:cubicBezTo>
                  <a:cubicBezTo>
                    <a:pt x="1527" y="2259"/>
                    <a:pt x="1496" y="2301"/>
                    <a:pt x="1473" y="2328"/>
                  </a:cubicBezTo>
                  <a:lnTo>
                    <a:pt x="1454" y="2355"/>
                  </a:lnTo>
                  <a:lnTo>
                    <a:pt x="836" y="2355"/>
                  </a:lnTo>
                  <a:cubicBezTo>
                    <a:pt x="788" y="2260"/>
                    <a:pt x="1022" y="1941"/>
                    <a:pt x="1164" y="1782"/>
                  </a:cubicBezTo>
                  <a:cubicBezTo>
                    <a:pt x="1306" y="1623"/>
                    <a:pt x="1597" y="1474"/>
                    <a:pt x="1691" y="1400"/>
                  </a:cubicBezTo>
                  <a:lnTo>
                    <a:pt x="1727" y="1337"/>
                  </a:lnTo>
                  <a:lnTo>
                    <a:pt x="1727" y="582"/>
                  </a:lnTo>
                  <a:lnTo>
                    <a:pt x="82" y="582"/>
                  </a:lnTo>
                  <a:close/>
                </a:path>
              </a:pathLst>
            </a:custGeom>
            <a:solidFill>
              <a:srgbClr val="0000FF"/>
            </a:solidFill>
            <a:ln w="12700" cmpd="sng">
              <a:solidFill>
                <a:schemeClr val="tx1"/>
              </a:solidFill>
              <a:round/>
              <a:headEnd/>
              <a:tailEnd/>
            </a:ln>
            <a:effectLst>
              <a:outerShdw dist="107763" dir="2700000" algn="ctr" rotWithShape="0">
                <a:srgbClr val="DDDDDD"/>
              </a:outerShdw>
            </a:effectLst>
          </p:spPr>
          <p:txBody>
            <a:bodyPr wrap="none" anchor="ctr"/>
            <a:lstStyle/>
            <a:p>
              <a:endParaRPr lang="ja-JP" altLang="en-US" dirty="0">
                <a:solidFill>
                  <a:srgbClr val="0000FF"/>
                </a:solidFill>
              </a:endParaRPr>
            </a:p>
          </p:txBody>
        </p:sp>
        <p:sp>
          <p:nvSpPr>
            <p:cNvPr id="14" name="WordArt 18"/>
            <p:cNvSpPr>
              <a:spLocks noChangeAspect="1" noChangeArrowheads="1" noChangeShapeType="1" noTextEdit="1"/>
            </p:cNvSpPr>
            <p:nvPr/>
          </p:nvSpPr>
          <p:spPr bwMode="auto">
            <a:xfrm>
              <a:off x="1115" y="3511"/>
              <a:ext cx="697" cy="101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en-US" altLang="ja-JP" sz="3600" b="1" kern="10" dirty="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0000FF"/>
                  </a:solidFill>
                  <a:effectLst>
                    <a:outerShdw dist="107763" dir="2700000" algn="ctr" rotWithShape="0">
                      <a:srgbClr val="DDDDDD"/>
                    </a:outerShdw>
                  </a:effectLst>
                  <a:latin typeface="Arial Narrow"/>
                </a:rPr>
                <a:t>FUJI OOZX</a:t>
              </a:r>
              <a:endParaRPr lang="ja-JP" altLang="en-US" sz="3600" b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107763" dir="2700000" algn="ctr" rotWithShape="0">
                    <a:srgbClr val="DDDDDD"/>
                  </a:outerShdw>
                </a:effectLst>
                <a:latin typeface="Arial Narrow"/>
              </a:endParaRPr>
            </a:p>
          </p:txBody>
        </p:sp>
        <p:sp>
          <p:nvSpPr>
            <p:cNvPr id="15" name="AutoShape 19"/>
            <p:cNvSpPr>
              <a:spLocks noChangeAspect="1" noChangeArrowheads="1"/>
            </p:cNvSpPr>
            <p:nvPr/>
          </p:nvSpPr>
          <p:spPr bwMode="auto">
            <a:xfrm rot="5400000">
              <a:off x="739" y="3004"/>
              <a:ext cx="466" cy="457"/>
            </a:xfrm>
            <a:custGeom>
              <a:avLst/>
              <a:gdLst>
                <a:gd name="G0" fmla="+- 6759 0 0"/>
                <a:gd name="G1" fmla="+- -7662312 0 0"/>
                <a:gd name="G2" fmla="+- 0 0 -7662312"/>
                <a:gd name="T0" fmla="*/ 0 256 1"/>
                <a:gd name="T1" fmla="*/ 180 256 1"/>
                <a:gd name="G3" fmla="+- -7662312 T0 T1"/>
                <a:gd name="T2" fmla="*/ 0 256 1"/>
                <a:gd name="T3" fmla="*/ 90 256 1"/>
                <a:gd name="G4" fmla="+- -7662312 T2 T3"/>
                <a:gd name="G5" fmla="*/ G4 2 1"/>
                <a:gd name="T4" fmla="*/ 90 256 1"/>
                <a:gd name="T5" fmla="*/ 0 256 1"/>
                <a:gd name="G6" fmla="+- -7662312 T4 T5"/>
                <a:gd name="G7" fmla="*/ G6 2 1"/>
                <a:gd name="G8" fmla="abs -7662312"/>
                <a:gd name="T6" fmla="*/ 0 256 1"/>
                <a:gd name="T7" fmla="*/ 90 256 1"/>
                <a:gd name="G9" fmla="+- G8 T6 T7"/>
                <a:gd name="G10" fmla="?: G9 G7 G5"/>
                <a:gd name="T8" fmla="*/ 0 256 1"/>
                <a:gd name="T9" fmla="*/ 360 256 1"/>
                <a:gd name="G11" fmla="+- G10 T8 T9"/>
                <a:gd name="G12" fmla="?: G10 G11 G10"/>
                <a:gd name="T10" fmla="*/ 0 256 1"/>
                <a:gd name="T11" fmla="*/ 360 256 1"/>
                <a:gd name="G13" fmla="+- G12 T10 T11"/>
                <a:gd name="G14" fmla="?: G12 G13 G12"/>
                <a:gd name="G15" fmla="+- 0 0 G14"/>
                <a:gd name="G16" fmla="+- 10800 0 0"/>
                <a:gd name="G17" fmla="+- 10800 0 6759"/>
                <a:gd name="G18" fmla="*/ 6759 1 2"/>
                <a:gd name="G19" fmla="+- G18 5400 0"/>
                <a:gd name="G20" fmla="cos G19 -7662312"/>
                <a:gd name="G21" fmla="sin G19 -7662312"/>
                <a:gd name="G22" fmla="+- G20 10800 0"/>
                <a:gd name="G23" fmla="+- G21 10800 0"/>
                <a:gd name="G24" fmla="+- 10800 0 G20"/>
                <a:gd name="G25" fmla="+- 6759 10800 0"/>
                <a:gd name="G26" fmla="?: G9 G17 G25"/>
                <a:gd name="G27" fmla="?: G9 0 21600"/>
                <a:gd name="G28" fmla="cos 10800 -7662312"/>
                <a:gd name="G29" fmla="sin 10800 -7662312"/>
                <a:gd name="G30" fmla="sin 6759 -7662312"/>
                <a:gd name="G31" fmla="+- G28 10800 0"/>
                <a:gd name="G32" fmla="+- G29 10800 0"/>
                <a:gd name="G33" fmla="+- G30 10800 0"/>
                <a:gd name="G34" fmla="?: G4 0 G31"/>
                <a:gd name="G35" fmla="?: -7662312 G34 0"/>
                <a:gd name="G36" fmla="?: G6 G35 G31"/>
                <a:gd name="G37" fmla="+- 21600 0 G36"/>
                <a:gd name="G38" fmla="?: G4 0 G33"/>
                <a:gd name="G39" fmla="?: -7662312 G38 G32"/>
                <a:gd name="G40" fmla="?: G6 G39 0"/>
                <a:gd name="G41" fmla="?: G4 G32 21600"/>
                <a:gd name="G42" fmla="?: G6 G41 G33"/>
                <a:gd name="T12" fmla="*/ 10800 w 21600"/>
                <a:gd name="T13" fmla="*/ 0 h 21600"/>
                <a:gd name="T14" fmla="*/ 6825 w 21600"/>
                <a:gd name="T15" fmla="*/ 2971 h 21600"/>
                <a:gd name="T16" fmla="*/ 10800 w 21600"/>
                <a:gd name="T17" fmla="*/ 4041 h 21600"/>
                <a:gd name="T18" fmla="*/ 14775 w 21600"/>
                <a:gd name="T19" fmla="*/ 2971 h 21600"/>
                <a:gd name="T20" fmla="*/ G36 w 21600"/>
                <a:gd name="T21" fmla="*/ G40 h 21600"/>
                <a:gd name="T22" fmla="*/ G37 w 21600"/>
                <a:gd name="T23" fmla="*/ G42 h 21600"/>
              </a:gdLst>
              <a:ahLst/>
              <a:cxnLst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T20" t="T21" r="T22" b="T23"/>
              <a:pathLst>
                <a:path w="21600" h="21600">
                  <a:moveTo>
                    <a:pt x="7740" y="4773"/>
                  </a:moveTo>
                  <a:cubicBezTo>
                    <a:pt x="8688" y="4291"/>
                    <a:pt x="9736" y="4040"/>
                    <a:pt x="10800" y="4041"/>
                  </a:cubicBezTo>
                  <a:cubicBezTo>
                    <a:pt x="11863" y="4041"/>
                    <a:pt x="12911" y="4291"/>
                    <a:pt x="13859" y="4773"/>
                  </a:cubicBezTo>
                  <a:lnTo>
                    <a:pt x="15689" y="1170"/>
                  </a:lnTo>
                  <a:cubicBezTo>
                    <a:pt x="14174" y="400"/>
                    <a:pt x="12499" y="-1"/>
                    <a:pt x="10799" y="0"/>
                  </a:cubicBezTo>
                  <a:cubicBezTo>
                    <a:pt x="9100" y="0"/>
                    <a:pt x="7425" y="400"/>
                    <a:pt x="5910" y="1170"/>
                  </a:cubicBezTo>
                  <a:close/>
                </a:path>
              </a:pathLst>
            </a:custGeom>
            <a:solidFill>
              <a:srgbClr val="0000FF"/>
            </a:solidFill>
            <a:ln w="9525">
              <a:noFill/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ja-JP" altLang="en-US" dirty="0">
                <a:solidFill>
                  <a:srgbClr val="0000FF"/>
                </a:solidFill>
              </a:endParaRPr>
            </a:p>
          </p:txBody>
        </p:sp>
      </p:grpSp>
      <p:sp>
        <p:nvSpPr>
          <p:cNvPr id="16" name="Line 6"/>
          <p:cNvSpPr>
            <a:spLocks noChangeShapeType="1"/>
          </p:cNvSpPr>
          <p:nvPr/>
        </p:nvSpPr>
        <p:spPr bwMode="auto">
          <a:xfrm>
            <a:off x="91294" y="692696"/>
            <a:ext cx="8961412" cy="0"/>
          </a:xfrm>
          <a:prstGeom prst="line">
            <a:avLst/>
          </a:prstGeom>
          <a:noFill/>
          <a:ln w="101600" cmpd="thickThin">
            <a:solidFill>
              <a:srgbClr val="0066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ja-JP" altLang="en-US" dirty="0">
              <a:solidFill>
                <a:srgbClr val="000000"/>
              </a:solidFill>
            </a:endParaRPr>
          </a:p>
        </p:txBody>
      </p:sp>
      <p:sp>
        <p:nvSpPr>
          <p:cNvPr id="17" name="正方形/長方形 16"/>
          <p:cNvSpPr/>
          <p:nvPr/>
        </p:nvSpPr>
        <p:spPr>
          <a:xfrm>
            <a:off x="107504" y="116632"/>
            <a:ext cx="7438516" cy="56440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ja-JP" altLang="en-US" sz="2800" b="1" dirty="0" smtClean="0">
                <a:solidFill>
                  <a:srgbClr val="0000FF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■海外拠点：　富士气門（広東）有限公司</a:t>
            </a:r>
            <a:endParaRPr lang="ja-JP" altLang="en-US" sz="2800" b="1" dirty="0">
              <a:solidFill>
                <a:srgbClr val="0000FF"/>
              </a:solidFill>
              <a:latin typeface="HGP創英角ﾎﾟｯﾌﾟ体" panose="040B0A00000000000000" pitchFamily="50" charset="-128"/>
              <a:ea typeface="HGP創英角ﾎﾟｯﾌﾟ体" panose="040B0A00000000000000" pitchFamily="50" charset="-128"/>
            </a:endParaRPr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836712"/>
            <a:ext cx="8920163" cy="42814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942655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>
          <a:xfrm>
            <a:off x="7020272" y="6520259"/>
            <a:ext cx="2133600" cy="365125"/>
          </a:xfrm>
        </p:spPr>
        <p:txBody>
          <a:bodyPr/>
          <a:lstStyle/>
          <a:p>
            <a:fld id="{50B7478E-3BDD-48B0-B1D1-C05D3DD3ECB3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5</a:t>
            </a:fld>
            <a:endParaRPr lang="ja-JP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grpSp>
        <p:nvGrpSpPr>
          <p:cNvPr id="9" name="Group 14"/>
          <p:cNvGrpSpPr>
            <a:grpSpLocks noChangeAspect="1"/>
          </p:cNvGrpSpPr>
          <p:nvPr/>
        </p:nvGrpSpPr>
        <p:grpSpPr bwMode="auto">
          <a:xfrm>
            <a:off x="7811305" y="44624"/>
            <a:ext cx="1316545" cy="552809"/>
            <a:chOff x="742" y="2916"/>
            <a:chExt cx="1666" cy="696"/>
          </a:xfrm>
        </p:grpSpPr>
        <p:sp>
          <p:nvSpPr>
            <p:cNvPr id="11" name="AutoShape 15"/>
            <p:cNvSpPr>
              <a:spLocks noChangeAspect="1" noChangeArrowheads="1"/>
            </p:cNvSpPr>
            <p:nvPr/>
          </p:nvSpPr>
          <p:spPr bwMode="auto">
            <a:xfrm>
              <a:off x="742" y="3003"/>
              <a:ext cx="462" cy="466"/>
            </a:xfrm>
            <a:custGeom>
              <a:avLst/>
              <a:gdLst>
                <a:gd name="G0" fmla="+- 5398 0 0"/>
                <a:gd name="G1" fmla="+- 21600 0 5398"/>
                <a:gd name="G2" fmla="+- 21600 0 5398"/>
                <a:gd name="G3" fmla="*/ G0 2929 10000"/>
                <a:gd name="G4" fmla="+- 21600 0 G3"/>
                <a:gd name="G5" fmla="+- 21600 0 G3"/>
                <a:gd name="T0" fmla="*/ 10800 w 21600"/>
                <a:gd name="T1" fmla="*/ 0 h 21600"/>
                <a:gd name="T2" fmla="*/ 3163 w 21600"/>
                <a:gd name="T3" fmla="*/ 3163 h 21600"/>
                <a:gd name="T4" fmla="*/ 0 w 21600"/>
                <a:gd name="T5" fmla="*/ 10800 h 21600"/>
                <a:gd name="T6" fmla="*/ 3163 w 21600"/>
                <a:gd name="T7" fmla="*/ 18437 h 21600"/>
                <a:gd name="T8" fmla="*/ 10800 w 21600"/>
                <a:gd name="T9" fmla="*/ 21600 h 21600"/>
                <a:gd name="T10" fmla="*/ 18437 w 21600"/>
                <a:gd name="T11" fmla="*/ 18437 h 21600"/>
                <a:gd name="T12" fmla="*/ 21600 w 21600"/>
                <a:gd name="T13" fmla="*/ 10800 h 21600"/>
                <a:gd name="T14" fmla="*/ 18437 w 21600"/>
                <a:gd name="T15" fmla="*/ 3163 h 21600"/>
                <a:gd name="T16" fmla="*/ 3163 w 21600"/>
                <a:gd name="T17" fmla="*/ 3163 h 21600"/>
                <a:gd name="T18" fmla="*/ 18437 w 21600"/>
                <a:gd name="T19" fmla="*/ 1843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5398" y="10800"/>
                  </a:moveTo>
                  <a:cubicBezTo>
                    <a:pt x="5398" y="13783"/>
                    <a:pt x="7817" y="16202"/>
                    <a:pt x="10800" y="16202"/>
                  </a:cubicBezTo>
                  <a:cubicBezTo>
                    <a:pt x="13783" y="16202"/>
                    <a:pt x="16202" y="13783"/>
                    <a:pt x="16202" y="10800"/>
                  </a:cubicBezTo>
                  <a:cubicBezTo>
                    <a:pt x="16202" y="7817"/>
                    <a:pt x="13783" y="5398"/>
                    <a:pt x="10800" y="5398"/>
                  </a:cubicBezTo>
                  <a:cubicBezTo>
                    <a:pt x="7817" y="5398"/>
                    <a:pt x="5398" y="7817"/>
                    <a:pt x="5398" y="10800"/>
                  </a:cubicBezTo>
                  <a:close/>
                </a:path>
              </a:pathLst>
            </a:custGeom>
            <a:solidFill>
              <a:srgbClr val="0000FF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>
              <a:outerShdw dist="107763" dir="2700000" algn="ctr" rotWithShape="0">
                <a:srgbClr val="DDDDDD"/>
              </a:outerShdw>
            </a:effectLst>
          </p:spPr>
          <p:txBody>
            <a:bodyPr wrap="none" anchor="ctr"/>
            <a:lstStyle/>
            <a:p>
              <a:endParaRPr lang="ja-JP" altLang="en-US" dirty="0">
                <a:solidFill>
                  <a:srgbClr val="0000FF"/>
                </a:solidFill>
              </a:endParaRPr>
            </a:p>
          </p:txBody>
        </p:sp>
        <p:sp>
          <p:nvSpPr>
            <p:cNvPr id="12" name="AutoShape 16"/>
            <p:cNvSpPr>
              <a:spLocks noChangeAspect="1" noChangeArrowheads="1"/>
            </p:cNvSpPr>
            <p:nvPr/>
          </p:nvSpPr>
          <p:spPr bwMode="auto">
            <a:xfrm>
              <a:off x="1163" y="3003"/>
              <a:ext cx="462" cy="466"/>
            </a:xfrm>
            <a:custGeom>
              <a:avLst/>
              <a:gdLst>
                <a:gd name="G0" fmla="+- 5398 0 0"/>
                <a:gd name="G1" fmla="+- 21600 0 5398"/>
                <a:gd name="G2" fmla="+- 21600 0 5398"/>
                <a:gd name="G3" fmla="*/ G0 2929 10000"/>
                <a:gd name="G4" fmla="+- 21600 0 G3"/>
                <a:gd name="G5" fmla="+- 21600 0 G3"/>
                <a:gd name="T0" fmla="*/ 10800 w 21600"/>
                <a:gd name="T1" fmla="*/ 0 h 21600"/>
                <a:gd name="T2" fmla="*/ 3163 w 21600"/>
                <a:gd name="T3" fmla="*/ 3163 h 21600"/>
                <a:gd name="T4" fmla="*/ 0 w 21600"/>
                <a:gd name="T5" fmla="*/ 10800 h 21600"/>
                <a:gd name="T6" fmla="*/ 3163 w 21600"/>
                <a:gd name="T7" fmla="*/ 18437 h 21600"/>
                <a:gd name="T8" fmla="*/ 10800 w 21600"/>
                <a:gd name="T9" fmla="*/ 21600 h 21600"/>
                <a:gd name="T10" fmla="*/ 18437 w 21600"/>
                <a:gd name="T11" fmla="*/ 18437 h 21600"/>
                <a:gd name="T12" fmla="*/ 21600 w 21600"/>
                <a:gd name="T13" fmla="*/ 10800 h 21600"/>
                <a:gd name="T14" fmla="*/ 18437 w 21600"/>
                <a:gd name="T15" fmla="*/ 3163 h 21600"/>
                <a:gd name="T16" fmla="*/ 3163 w 21600"/>
                <a:gd name="T17" fmla="*/ 3163 h 21600"/>
                <a:gd name="T18" fmla="*/ 18437 w 21600"/>
                <a:gd name="T19" fmla="*/ 1843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5398" y="10800"/>
                  </a:moveTo>
                  <a:cubicBezTo>
                    <a:pt x="5398" y="13783"/>
                    <a:pt x="7817" y="16202"/>
                    <a:pt x="10800" y="16202"/>
                  </a:cubicBezTo>
                  <a:cubicBezTo>
                    <a:pt x="13783" y="16202"/>
                    <a:pt x="16202" y="13783"/>
                    <a:pt x="16202" y="10800"/>
                  </a:cubicBezTo>
                  <a:cubicBezTo>
                    <a:pt x="16202" y="7817"/>
                    <a:pt x="13783" y="5398"/>
                    <a:pt x="10800" y="5398"/>
                  </a:cubicBezTo>
                  <a:cubicBezTo>
                    <a:pt x="7817" y="5398"/>
                    <a:pt x="5398" y="7817"/>
                    <a:pt x="5398" y="10800"/>
                  </a:cubicBezTo>
                  <a:close/>
                </a:path>
              </a:pathLst>
            </a:custGeom>
            <a:solidFill>
              <a:srgbClr val="0000FF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>
              <a:outerShdw dist="107763" dir="2700000" algn="ctr" rotWithShape="0">
                <a:srgbClr val="DDDDDD"/>
              </a:outerShdw>
            </a:effectLst>
          </p:spPr>
          <p:txBody>
            <a:bodyPr wrap="none" anchor="ctr"/>
            <a:lstStyle/>
            <a:p>
              <a:endParaRPr lang="ja-JP" altLang="en-US" dirty="0">
                <a:solidFill>
                  <a:srgbClr val="0000FF"/>
                </a:solidFill>
              </a:endParaRPr>
            </a:p>
          </p:txBody>
        </p:sp>
        <p:sp>
          <p:nvSpPr>
            <p:cNvPr id="13" name="Freeform 17"/>
            <p:cNvSpPr>
              <a:spLocks noChangeAspect="1"/>
            </p:cNvSpPr>
            <p:nvPr/>
          </p:nvSpPr>
          <p:spPr bwMode="auto">
            <a:xfrm>
              <a:off x="1613" y="2916"/>
              <a:ext cx="795" cy="538"/>
            </a:xfrm>
            <a:custGeom>
              <a:avLst/>
              <a:gdLst>
                <a:gd name="T0" fmla="*/ 82 w 4263"/>
                <a:gd name="T1" fmla="*/ 582 h 2891"/>
                <a:gd name="T2" fmla="*/ 82 w 4263"/>
                <a:gd name="T3" fmla="*/ 1119 h 2891"/>
                <a:gd name="T4" fmla="*/ 1036 w 4263"/>
                <a:gd name="T5" fmla="*/ 1119 h 2891"/>
                <a:gd name="T6" fmla="*/ 1027 w 4263"/>
                <a:gd name="T7" fmla="*/ 1137 h 2891"/>
                <a:gd name="T8" fmla="*/ 673 w 4263"/>
                <a:gd name="T9" fmla="*/ 1437 h 2891"/>
                <a:gd name="T10" fmla="*/ 473 w 4263"/>
                <a:gd name="T11" fmla="*/ 1655 h 2891"/>
                <a:gd name="T12" fmla="*/ 300 w 4263"/>
                <a:gd name="T13" fmla="*/ 1919 h 2891"/>
                <a:gd name="T14" fmla="*/ 136 w 4263"/>
                <a:gd name="T15" fmla="*/ 2237 h 2891"/>
                <a:gd name="T16" fmla="*/ 27 w 4263"/>
                <a:gd name="T17" fmla="*/ 2573 h 2891"/>
                <a:gd name="T18" fmla="*/ 0 w 4263"/>
                <a:gd name="T19" fmla="*/ 2846 h 2891"/>
                <a:gd name="T20" fmla="*/ 0 w 4263"/>
                <a:gd name="T21" fmla="*/ 2891 h 2891"/>
                <a:gd name="T22" fmla="*/ 1900 w 4263"/>
                <a:gd name="T23" fmla="*/ 2891 h 2891"/>
                <a:gd name="T24" fmla="*/ 1900 w 4263"/>
                <a:gd name="T25" fmla="*/ 2855 h 2891"/>
                <a:gd name="T26" fmla="*/ 2063 w 4263"/>
                <a:gd name="T27" fmla="*/ 2582 h 2891"/>
                <a:gd name="T28" fmla="*/ 2291 w 4263"/>
                <a:gd name="T29" fmla="*/ 2400 h 2891"/>
                <a:gd name="T30" fmla="*/ 2482 w 4263"/>
                <a:gd name="T31" fmla="*/ 2237 h 2891"/>
                <a:gd name="T32" fmla="*/ 2782 w 4263"/>
                <a:gd name="T33" fmla="*/ 2019 h 2891"/>
                <a:gd name="T34" fmla="*/ 2827 w 4263"/>
                <a:gd name="T35" fmla="*/ 2010 h 2891"/>
                <a:gd name="T36" fmla="*/ 3482 w 4263"/>
                <a:gd name="T37" fmla="*/ 2873 h 2891"/>
                <a:gd name="T38" fmla="*/ 4263 w 4263"/>
                <a:gd name="T39" fmla="*/ 2873 h 2891"/>
                <a:gd name="T40" fmla="*/ 3327 w 4263"/>
                <a:gd name="T41" fmla="*/ 1664 h 2891"/>
                <a:gd name="T42" fmla="*/ 3300 w 4263"/>
                <a:gd name="T43" fmla="*/ 1646 h 2891"/>
                <a:gd name="T44" fmla="*/ 3491 w 4263"/>
                <a:gd name="T45" fmla="*/ 1446 h 2891"/>
                <a:gd name="T46" fmla="*/ 3727 w 4263"/>
                <a:gd name="T47" fmla="*/ 1091 h 2891"/>
                <a:gd name="T48" fmla="*/ 3836 w 4263"/>
                <a:gd name="T49" fmla="*/ 728 h 2891"/>
                <a:gd name="T50" fmla="*/ 3863 w 4263"/>
                <a:gd name="T51" fmla="*/ 400 h 2891"/>
                <a:gd name="T52" fmla="*/ 3800 w 4263"/>
                <a:gd name="T53" fmla="*/ 109 h 2891"/>
                <a:gd name="T54" fmla="*/ 3736 w 4263"/>
                <a:gd name="T55" fmla="*/ 0 h 2891"/>
                <a:gd name="T56" fmla="*/ 3191 w 4263"/>
                <a:gd name="T57" fmla="*/ 328 h 2891"/>
                <a:gd name="T58" fmla="*/ 3236 w 4263"/>
                <a:gd name="T59" fmla="*/ 409 h 2891"/>
                <a:gd name="T60" fmla="*/ 3227 w 4263"/>
                <a:gd name="T61" fmla="*/ 700 h 2891"/>
                <a:gd name="T62" fmla="*/ 3109 w 4263"/>
                <a:gd name="T63" fmla="*/ 973 h 2891"/>
                <a:gd name="T64" fmla="*/ 2936 w 4263"/>
                <a:gd name="T65" fmla="*/ 1182 h 2891"/>
                <a:gd name="T66" fmla="*/ 2473 w 4263"/>
                <a:gd name="T67" fmla="*/ 573 h 2891"/>
                <a:gd name="T68" fmla="*/ 1782 w 4263"/>
                <a:gd name="T69" fmla="*/ 582 h 2891"/>
                <a:gd name="T70" fmla="*/ 2482 w 4263"/>
                <a:gd name="T71" fmla="*/ 1528 h 2891"/>
                <a:gd name="T72" fmla="*/ 2400 w 4263"/>
                <a:gd name="T73" fmla="*/ 1564 h 2891"/>
                <a:gd name="T74" fmla="*/ 1854 w 4263"/>
                <a:gd name="T75" fmla="*/ 1919 h 2891"/>
                <a:gd name="T76" fmla="*/ 1591 w 4263"/>
                <a:gd name="T77" fmla="*/ 2191 h 2891"/>
                <a:gd name="T78" fmla="*/ 1473 w 4263"/>
                <a:gd name="T79" fmla="*/ 2328 h 2891"/>
                <a:gd name="T80" fmla="*/ 1454 w 4263"/>
                <a:gd name="T81" fmla="*/ 2355 h 2891"/>
                <a:gd name="T82" fmla="*/ 836 w 4263"/>
                <a:gd name="T83" fmla="*/ 2355 h 2891"/>
                <a:gd name="T84" fmla="*/ 1164 w 4263"/>
                <a:gd name="T85" fmla="*/ 1782 h 2891"/>
                <a:gd name="T86" fmla="*/ 1691 w 4263"/>
                <a:gd name="T87" fmla="*/ 1400 h 2891"/>
                <a:gd name="T88" fmla="*/ 1727 w 4263"/>
                <a:gd name="T89" fmla="*/ 1337 h 2891"/>
                <a:gd name="T90" fmla="*/ 1727 w 4263"/>
                <a:gd name="T91" fmla="*/ 582 h 2891"/>
                <a:gd name="T92" fmla="*/ 82 w 4263"/>
                <a:gd name="T93" fmla="*/ 582 h 28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4263" h="2891">
                  <a:moveTo>
                    <a:pt x="82" y="582"/>
                  </a:moveTo>
                  <a:lnTo>
                    <a:pt x="82" y="1119"/>
                  </a:lnTo>
                  <a:lnTo>
                    <a:pt x="1036" y="1119"/>
                  </a:lnTo>
                  <a:lnTo>
                    <a:pt x="1027" y="1137"/>
                  </a:lnTo>
                  <a:cubicBezTo>
                    <a:pt x="967" y="1190"/>
                    <a:pt x="765" y="1351"/>
                    <a:pt x="673" y="1437"/>
                  </a:cubicBezTo>
                  <a:cubicBezTo>
                    <a:pt x="581" y="1523"/>
                    <a:pt x="535" y="1575"/>
                    <a:pt x="473" y="1655"/>
                  </a:cubicBezTo>
                  <a:cubicBezTo>
                    <a:pt x="411" y="1735"/>
                    <a:pt x="356" y="1822"/>
                    <a:pt x="300" y="1919"/>
                  </a:cubicBezTo>
                  <a:cubicBezTo>
                    <a:pt x="244" y="2016"/>
                    <a:pt x="181" y="2128"/>
                    <a:pt x="136" y="2237"/>
                  </a:cubicBezTo>
                  <a:lnTo>
                    <a:pt x="27" y="2573"/>
                  </a:lnTo>
                  <a:lnTo>
                    <a:pt x="0" y="2846"/>
                  </a:lnTo>
                  <a:lnTo>
                    <a:pt x="0" y="2891"/>
                  </a:lnTo>
                  <a:lnTo>
                    <a:pt x="1900" y="2891"/>
                  </a:lnTo>
                  <a:lnTo>
                    <a:pt x="1900" y="2855"/>
                  </a:lnTo>
                  <a:cubicBezTo>
                    <a:pt x="1927" y="2803"/>
                    <a:pt x="1998" y="2658"/>
                    <a:pt x="2063" y="2582"/>
                  </a:cubicBezTo>
                  <a:cubicBezTo>
                    <a:pt x="2128" y="2506"/>
                    <a:pt x="2221" y="2457"/>
                    <a:pt x="2291" y="2400"/>
                  </a:cubicBezTo>
                  <a:cubicBezTo>
                    <a:pt x="2361" y="2343"/>
                    <a:pt x="2400" y="2301"/>
                    <a:pt x="2482" y="2237"/>
                  </a:cubicBezTo>
                  <a:cubicBezTo>
                    <a:pt x="2564" y="2173"/>
                    <a:pt x="2725" y="2057"/>
                    <a:pt x="2782" y="2019"/>
                  </a:cubicBezTo>
                  <a:lnTo>
                    <a:pt x="2827" y="2010"/>
                  </a:lnTo>
                  <a:lnTo>
                    <a:pt x="3482" y="2873"/>
                  </a:lnTo>
                  <a:lnTo>
                    <a:pt x="4263" y="2873"/>
                  </a:lnTo>
                  <a:lnTo>
                    <a:pt x="3327" y="1664"/>
                  </a:lnTo>
                  <a:lnTo>
                    <a:pt x="3300" y="1646"/>
                  </a:lnTo>
                  <a:cubicBezTo>
                    <a:pt x="3327" y="1610"/>
                    <a:pt x="3420" y="1539"/>
                    <a:pt x="3491" y="1446"/>
                  </a:cubicBezTo>
                  <a:cubicBezTo>
                    <a:pt x="3562" y="1353"/>
                    <a:pt x="3669" y="1211"/>
                    <a:pt x="3727" y="1091"/>
                  </a:cubicBezTo>
                  <a:cubicBezTo>
                    <a:pt x="3785" y="971"/>
                    <a:pt x="3813" y="843"/>
                    <a:pt x="3836" y="728"/>
                  </a:cubicBezTo>
                  <a:cubicBezTo>
                    <a:pt x="3859" y="613"/>
                    <a:pt x="3869" y="503"/>
                    <a:pt x="3863" y="400"/>
                  </a:cubicBezTo>
                  <a:cubicBezTo>
                    <a:pt x="3857" y="297"/>
                    <a:pt x="3821" y="176"/>
                    <a:pt x="3800" y="109"/>
                  </a:cubicBezTo>
                  <a:lnTo>
                    <a:pt x="3736" y="0"/>
                  </a:lnTo>
                  <a:lnTo>
                    <a:pt x="3191" y="328"/>
                  </a:lnTo>
                  <a:lnTo>
                    <a:pt x="3236" y="409"/>
                  </a:lnTo>
                  <a:cubicBezTo>
                    <a:pt x="3242" y="471"/>
                    <a:pt x="3248" y="606"/>
                    <a:pt x="3227" y="700"/>
                  </a:cubicBezTo>
                  <a:cubicBezTo>
                    <a:pt x="3206" y="794"/>
                    <a:pt x="3158" y="893"/>
                    <a:pt x="3109" y="973"/>
                  </a:cubicBezTo>
                  <a:lnTo>
                    <a:pt x="2936" y="1182"/>
                  </a:lnTo>
                  <a:lnTo>
                    <a:pt x="2473" y="573"/>
                  </a:lnTo>
                  <a:lnTo>
                    <a:pt x="1782" y="582"/>
                  </a:lnTo>
                  <a:lnTo>
                    <a:pt x="2482" y="1528"/>
                  </a:lnTo>
                  <a:lnTo>
                    <a:pt x="2400" y="1564"/>
                  </a:lnTo>
                  <a:cubicBezTo>
                    <a:pt x="2295" y="1629"/>
                    <a:pt x="1989" y="1815"/>
                    <a:pt x="1854" y="1919"/>
                  </a:cubicBezTo>
                  <a:cubicBezTo>
                    <a:pt x="1719" y="2023"/>
                    <a:pt x="1655" y="2123"/>
                    <a:pt x="1591" y="2191"/>
                  </a:cubicBezTo>
                  <a:cubicBezTo>
                    <a:pt x="1527" y="2259"/>
                    <a:pt x="1496" y="2301"/>
                    <a:pt x="1473" y="2328"/>
                  </a:cubicBezTo>
                  <a:lnTo>
                    <a:pt x="1454" y="2355"/>
                  </a:lnTo>
                  <a:lnTo>
                    <a:pt x="836" y="2355"/>
                  </a:lnTo>
                  <a:cubicBezTo>
                    <a:pt x="788" y="2260"/>
                    <a:pt x="1022" y="1941"/>
                    <a:pt x="1164" y="1782"/>
                  </a:cubicBezTo>
                  <a:cubicBezTo>
                    <a:pt x="1306" y="1623"/>
                    <a:pt x="1597" y="1474"/>
                    <a:pt x="1691" y="1400"/>
                  </a:cubicBezTo>
                  <a:lnTo>
                    <a:pt x="1727" y="1337"/>
                  </a:lnTo>
                  <a:lnTo>
                    <a:pt x="1727" y="582"/>
                  </a:lnTo>
                  <a:lnTo>
                    <a:pt x="82" y="582"/>
                  </a:lnTo>
                  <a:close/>
                </a:path>
              </a:pathLst>
            </a:custGeom>
            <a:solidFill>
              <a:srgbClr val="0000FF"/>
            </a:solidFill>
            <a:ln w="12700" cmpd="sng">
              <a:solidFill>
                <a:schemeClr val="tx1"/>
              </a:solidFill>
              <a:round/>
              <a:headEnd/>
              <a:tailEnd/>
            </a:ln>
            <a:effectLst>
              <a:outerShdw dist="107763" dir="2700000" algn="ctr" rotWithShape="0">
                <a:srgbClr val="DDDDDD"/>
              </a:outerShdw>
            </a:effectLst>
          </p:spPr>
          <p:txBody>
            <a:bodyPr wrap="none" anchor="ctr"/>
            <a:lstStyle/>
            <a:p>
              <a:endParaRPr lang="ja-JP" altLang="en-US" dirty="0">
                <a:solidFill>
                  <a:srgbClr val="0000FF"/>
                </a:solidFill>
              </a:endParaRPr>
            </a:p>
          </p:txBody>
        </p:sp>
        <p:sp>
          <p:nvSpPr>
            <p:cNvPr id="14" name="WordArt 18"/>
            <p:cNvSpPr>
              <a:spLocks noChangeAspect="1" noChangeArrowheads="1" noChangeShapeType="1" noTextEdit="1"/>
            </p:cNvSpPr>
            <p:nvPr/>
          </p:nvSpPr>
          <p:spPr bwMode="auto">
            <a:xfrm>
              <a:off x="1115" y="3511"/>
              <a:ext cx="697" cy="101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en-US" altLang="ja-JP" sz="3600" b="1" kern="10" dirty="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0000FF"/>
                  </a:solidFill>
                  <a:effectLst>
                    <a:outerShdw dist="107763" dir="2700000" algn="ctr" rotWithShape="0">
                      <a:srgbClr val="DDDDDD"/>
                    </a:outerShdw>
                  </a:effectLst>
                  <a:latin typeface="Arial Narrow"/>
                </a:rPr>
                <a:t>FUJI OOZX</a:t>
              </a:r>
              <a:endParaRPr lang="ja-JP" altLang="en-US" sz="3600" b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107763" dir="2700000" algn="ctr" rotWithShape="0">
                    <a:srgbClr val="DDDDDD"/>
                  </a:outerShdw>
                </a:effectLst>
                <a:latin typeface="Arial Narrow"/>
              </a:endParaRPr>
            </a:p>
          </p:txBody>
        </p:sp>
        <p:sp>
          <p:nvSpPr>
            <p:cNvPr id="15" name="AutoShape 19"/>
            <p:cNvSpPr>
              <a:spLocks noChangeAspect="1" noChangeArrowheads="1"/>
            </p:cNvSpPr>
            <p:nvPr/>
          </p:nvSpPr>
          <p:spPr bwMode="auto">
            <a:xfrm rot="5400000">
              <a:off x="739" y="3004"/>
              <a:ext cx="466" cy="457"/>
            </a:xfrm>
            <a:custGeom>
              <a:avLst/>
              <a:gdLst>
                <a:gd name="G0" fmla="+- 6759 0 0"/>
                <a:gd name="G1" fmla="+- -7662312 0 0"/>
                <a:gd name="G2" fmla="+- 0 0 -7662312"/>
                <a:gd name="T0" fmla="*/ 0 256 1"/>
                <a:gd name="T1" fmla="*/ 180 256 1"/>
                <a:gd name="G3" fmla="+- -7662312 T0 T1"/>
                <a:gd name="T2" fmla="*/ 0 256 1"/>
                <a:gd name="T3" fmla="*/ 90 256 1"/>
                <a:gd name="G4" fmla="+- -7662312 T2 T3"/>
                <a:gd name="G5" fmla="*/ G4 2 1"/>
                <a:gd name="T4" fmla="*/ 90 256 1"/>
                <a:gd name="T5" fmla="*/ 0 256 1"/>
                <a:gd name="G6" fmla="+- -7662312 T4 T5"/>
                <a:gd name="G7" fmla="*/ G6 2 1"/>
                <a:gd name="G8" fmla="abs -7662312"/>
                <a:gd name="T6" fmla="*/ 0 256 1"/>
                <a:gd name="T7" fmla="*/ 90 256 1"/>
                <a:gd name="G9" fmla="+- G8 T6 T7"/>
                <a:gd name="G10" fmla="?: G9 G7 G5"/>
                <a:gd name="T8" fmla="*/ 0 256 1"/>
                <a:gd name="T9" fmla="*/ 360 256 1"/>
                <a:gd name="G11" fmla="+- G10 T8 T9"/>
                <a:gd name="G12" fmla="?: G10 G11 G10"/>
                <a:gd name="T10" fmla="*/ 0 256 1"/>
                <a:gd name="T11" fmla="*/ 360 256 1"/>
                <a:gd name="G13" fmla="+- G12 T10 T11"/>
                <a:gd name="G14" fmla="?: G12 G13 G12"/>
                <a:gd name="G15" fmla="+- 0 0 G14"/>
                <a:gd name="G16" fmla="+- 10800 0 0"/>
                <a:gd name="G17" fmla="+- 10800 0 6759"/>
                <a:gd name="G18" fmla="*/ 6759 1 2"/>
                <a:gd name="G19" fmla="+- G18 5400 0"/>
                <a:gd name="G20" fmla="cos G19 -7662312"/>
                <a:gd name="G21" fmla="sin G19 -7662312"/>
                <a:gd name="G22" fmla="+- G20 10800 0"/>
                <a:gd name="G23" fmla="+- G21 10800 0"/>
                <a:gd name="G24" fmla="+- 10800 0 G20"/>
                <a:gd name="G25" fmla="+- 6759 10800 0"/>
                <a:gd name="G26" fmla="?: G9 G17 G25"/>
                <a:gd name="G27" fmla="?: G9 0 21600"/>
                <a:gd name="G28" fmla="cos 10800 -7662312"/>
                <a:gd name="G29" fmla="sin 10800 -7662312"/>
                <a:gd name="G30" fmla="sin 6759 -7662312"/>
                <a:gd name="G31" fmla="+- G28 10800 0"/>
                <a:gd name="G32" fmla="+- G29 10800 0"/>
                <a:gd name="G33" fmla="+- G30 10800 0"/>
                <a:gd name="G34" fmla="?: G4 0 G31"/>
                <a:gd name="G35" fmla="?: -7662312 G34 0"/>
                <a:gd name="G36" fmla="?: G6 G35 G31"/>
                <a:gd name="G37" fmla="+- 21600 0 G36"/>
                <a:gd name="G38" fmla="?: G4 0 G33"/>
                <a:gd name="G39" fmla="?: -7662312 G38 G32"/>
                <a:gd name="G40" fmla="?: G6 G39 0"/>
                <a:gd name="G41" fmla="?: G4 G32 21600"/>
                <a:gd name="G42" fmla="?: G6 G41 G33"/>
                <a:gd name="T12" fmla="*/ 10800 w 21600"/>
                <a:gd name="T13" fmla="*/ 0 h 21600"/>
                <a:gd name="T14" fmla="*/ 6825 w 21600"/>
                <a:gd name="T15" fmla="*/ 2971 h 21600"/>
                <a:gd name="T16" fmla="*/ 10800 w 21600"/>
                <a:gd name="T17" fmla="*/ 4041 h 21600"/>
                <a:gd name="T18" fmla="*/ 14775 w 21600"/>
                <a:gd name="T19" fmla="*/ 2971 h 21600"/>
                <a:gd name="T20" fmla="*/ G36 w 21600"/>
                <a:gd name="T21" fmla="*/ G40 h 21600"/>
                <a:gd name="T22" fmla="*/ G37 w 21600"/>
                <a:gd name="T23" fmla="*/ G42 h 21600"/>
              </a:gdLst>
              <a:ahLst/>
              <a:cxnLst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T20" t="T21" r="T22" b="T23"/>
              <a:pathLst>
                <a:path w="21600" h="21600">
                  <a:moveTo>
                    <a:pt x="7740" y="4773"/>
                  </a:moveTo>
                  <a:cubicBezTo>
                    <a:pt x="8688" y="4291"/>
                    <a:pt x="9736" y="4040"/>
                    <a:pt x="10800" y="4041"/>
                  </a:cubicBezTo>
                  <a:cubicBezTo>
                    <a:pt x="11863" y="4041"/>
                    <a:pt x="12911" y="4291"/>
                    <a:pt x="13859" y="4773"/>
                  </a:cubicBezTo>
                  <a:lnTo>
                    <a:pt x="15689" y="1170"/>
                  </a:lnTo>
                  <a:cubicBezTo>
                    <a:pt x="14174" y="400"/>
                    <a:pt x="12499" y="-1"/>
                    <a:pt x="10799" y="0"/>
                  </a:cubicBezTo>
                  <a:cubicBezTo>
                    <a:pt x="9100" y="0"/>
                    <a:pt x="7425" y="400"/>
                    <a:pt x="5910" y="1170"/>
                  </a:cubicBezTo>
                  <a:close/>
                </a:path>
              </a:pathLst>
            </a:custGeom>
            <a:solidFill>
              <a:srgbClr val="0000FF"/>
            </a:solidFill>
            <a:ln w="9525">
              <a:noFill/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ja-JP" altLang="en-US" dirty="0">
                <a:solidFill>
                  <a:srgbClr val="0000FF"/>
                </a:solidFill>
              </a:endParaRPr>
            </a:p>
          </p:txBody>
        </p:sp>
      </p:grpSp>
      <p:sp>
        <p:nvSpPr>
          <p:cNvPr id="16" name="Line 6"/>
          <p:cNvSpPr>
            <a:spLocks noChangeShapeType="1"/>
          </p:cNvSpPr>
          <p:nvPr/>
        </p:nvSpPr>
        <p:spPr bwMode="auto">
          <a:xfrm>
            <a:off x="91294" y="692696"/>
            <a:ext cx="8961412" cy="0"/>
          </a:xfrm>
          <a:prstGeom prst="line">
            <a:avLst/>
          </a:prstGeom>
          <a:noFill/>
          <a:ln w="101600" cmpd="thickThin">
            <a:solidFill>
              <a:srgbClr val="0066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ja-JP" altLang="en-US" dirty="0">
              <a:solidFill>
                <a:srgbClr val="000000"/>
              </a:solidFill>
            </a:endParaRPr>
          </a:p>
        </p:txBody>
      </p:sp>
      <p:sp>
        <p:nvSpPr>
          <p:cNvPr id="17" name="正方形/長方形 16"/>
          <p:cNvSpPr/>
          <p:nvPr/>
        </p:nvSpPr>
        <p:spPr>
          <a:xfrm>
            <a:off x="-65988" y="116632"/>
            <a:ext cx="7877293" cy="56440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ja-JP" altLang="en-US" sz="2600" b="1" dirty="0" smtClean="0">
                <a:solidFill>
                  <a:srgbClr val="0000FF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■海外拠点： </a:t>
            </a:r>
            <a:r>
              <a:rPr lang="en-US" altLang="ja-JP" sz="2600" b="1" dirty="0" smtClean="0">
                <a:solidFill>
                  <a:srgbClr val="0000FF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PT</a:t>
            </a:r>
            <a:r>
              <a:rPr lang="en-US" altLang="ja-JP" sz="2600" b="1" dirty="0">
                <a:solidFill>
                  <a:srgbClr val="0000FF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. FUJI OOZX </a:t>
            </a:r>
            <a:r>
              <a:rPr lang="en-US" altLang="ja-JP" sz="2600" b="1" dirty="0" smtClean="0">
                <a:solidFill>
                  <a:srgbClr val="0000FF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INDONESIA</a:t>
            </a:r>
            <a:r>
              <a:rPr lang="ja-JP" altLang="en-US" sz="2600" b="1" dirty="0" smtClean="0">
                <a:solidFill>
                  <a:srgbClr val="0000FF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　</a:t>
            </a:r>
            <a:endParaRPr lang="ja-JP" altLang="en-US" sz="2600" b="1" dirty="0">
              <a:solidFill>
                <a:srgbClr val="0000FF"/>
              </a:solidFill>
              <a:latin typeface="HGP創英角ﾎﾟｯﾌﾟ体" panose="040B0A00000000000000" pitchFamily="50" charset="-128"/>
              <a:ea typeface="HGP創英角ﾎﾟｯﾌﾟ体" panose="040B0A00000000000000" pitchFamily="50" charset="-128"/>
            </a:endParaRPr>
          </a:p>
        </p:txBody>
      </p:sp>
      <p:graphicFrame>
        <p:nvGraphicFramePr>
          <p:cNvPr id="18" name="表 1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36048090"/>
              </p:ext>
            </p:extLst>
          </p:nvPr>
        </p:nvGraphicFramePr>
        <p:xfrm>
          <a:off x="103101" y="5085184"/>
          <a:ext cx="8926351" cy="1639900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1899481"/>
                <a:gridCol w="4176464"/>
                <a:gridCol w="2850406"/>
              </a:tblGrid>
              <a:tr h="409975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2000" b="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HGP創英角ｺﾞｼｯｸUB" panose="020B0900000000000000" pitchFamily="50" charset="-128"/>
                          <a:ea typeface="HGP創英角ｺﾞｼｯｸUB" panose="020B0900000000000000" pitchFamily="50" charset="-128"/>
                        </a:rPr>
                        <a:t>設　　　　　　立　</a:t>
                      </a:r>
                      <a:endParaRPr kumimoji="1" lang="ja-JP" altLang="en-US" sz="2000" b="0" dirty="0">
                        <a:solidFill>
                          <a:schemeClr val="tx2">
                            <a:lumMod val="50000"/>
                          </a:schemeClr>
                        </a:solidFill>
                        <a:latin typeface="HGP創英角ｺﾞｼｯｸUB" panose="020B0900000000000000" pitchFamily="50" charset="-128"/>
                        <a:ea typeface="HGP創英角ｺﾞｼｯｸUB" panose="020B0900000000000000" pitchFamily="50" charset="-12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kumimoji="1" lang="en-US" altLang="ja-JP" sz="2000" b="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HGP創英角ｺﾞｼｯｸUB" panose="020B0900000000000000" pitchFamily="50" charset="-128"/>
                          <a:ea typeface="HGP創英角ｺﾞｼｯｸUB" panose="020B0900000000000000" pitchFamily="50" charset="-128"/>
                        </a:rPr>
                        <a:t>2013</a:t>
                      </a:r>
                      <a:r>
                        <a:rPr kumimoji="1" lang="ja-JP" altLang="en-US" sz="2000" b="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HGP創英角ｺﾞｼｯｸUB" panose="020B0900000000000000" pitchFamily="50" charset="-128"/>
                          <a:ea typeface="HGP創英角ｺﾞｼｯｸUB" panose="020B0900000000000000" pitchFamily="50" charset="-128"/>
                        </a:rPr>
                        <a:t>年</a:t>
                      </a:r>
                      <a:r>
                        <a:rPr kumimoji="1" lang="en-US" altLang="ja-JP" sz="2000" b="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HGP創英角ｺﾞｼｯｸUB" panose="020B0900000000000000" pitchFamily="50" charset="-128"/>
                          <a:ea typeface="HGP創英角ｺﾞｼｯｸUB" panose="020B0900000000000000" pitchFamily="50" charset="-128"/>
                        </a:rPr>
                        <a:t>9</a:t>
                      </a:r>
                      <a:r>
                        <a:rPr kumimoji="1" lang="ja-JP" altLang="en-US" sz="2000" b="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HGP創英角ｺﾞｼｯｸUB" panose="020B0900000000000000" pitchFamily="50" charset="-128"/>
                          <a:ea typeface="HGP創英角ｺﾞｼｯｸUB" panose="020B0900000000000000" pitchFamily="50" charset="-128"/>
                        </a:rPr>
                        <a:t>月</a:t>
                      </a:r>
                      <a:r>
                        <a:rPr kumimoji="1" lang="en-US" altLang="ja-JP" sz="2000" b="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HGP創英角ｺﾞｼｯｸUB" panose="020B0900000000000000" pitchFamily="50" charset="-128"/>
                          <a:ea typeface="HGP創英角ｺﾞｼｯｸUB" panose="020B0900000000000000" pitchFamily="50" charset="-128"/>
                        </a:rPr>
                        <a:t>10</a:t>
                      </a:r>
                      <a:r>
                        <a:rPr kumimoji="1" lang="ja-JP" altLang="en-US" sz="2000" b="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HGP創英角ｺﾞｼｯｸUB" panose="020B0900000000000000" pitchFamily="50" charset="-128"/>
                          <a:ea typeface="HGP創英角ｺﾞｼｯｸUB" panose="020B0900000000000000" pitchFamily="50" charset="-128"/>
                        </a:rPr>
                        <a:t>日 </a:t>
                      </a:r>
                      <a:endParaRPr kumimoji="1" lang="ja-JP" altLang="en-US" sz="2000" b="0" dirty="0">
                        <a:solidFill>
                          <a:schemeClr val="tx2">
                            <a:lumMod val="50000"/>
                          </a:schemeClr>
                        </a:solidFill>
                        <a:latin typeface="HGP創英角ｺﾞｼｯｸUB" panose="020B0900000000000000" pitchFamily="50" charset="-128"/>
                        <a:ea typeface="HGP創英角ｺﾞｼｯｸUB" panose="020B0900000000000000" pitchFamily="50" charset="-12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2000" b="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HGP創英角ｺﾞｼｯｸUB" panose="020B0900000000000000" pitchFamily="50" charset="-128"/>
                          <a:ea typeface="HGP創英角ｺﾞｼｯｸUB" panose="020B0900000000000000" pitchFamily="50" charset="-128"/>
                        </a:rPr>
                        <a:t>所　　　在　　　地</a:t>
                      </a:r>
                      <a:endParaRPr kumimoji="1" lang="ja-JP" altLang="en-US" sz="2000" b="0" dirty="0">
                        <a:solidFill>
                          <a:schemeClr val="tx2">
                            <a:lumMod val="50000"/>
                          </a:schemeClr>
                        </a:solidFill>
                        <a:latin typeface="HGP創英角ｺﾞｼｯｸUB" panose="020B0900000000000000" pitchFamily="50" charset="-128"/>
                        <a:ea typeface="HGP創英角ｺﾞｼｯｸUB" panose="020B0900000000000000" pitchFamily="50" charset="-128"/>
                      </a:endParaRPr>
                    </a:p>
                  </a:txBody>
                  <a:tcPr anchor="ctr"/>
                </a:tc>
              </a:tr>
              <a:tr h="409975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2000" b="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HGP創英角ｺﾞｼｯｸUB" panose="020B0900000000000000" pitchFamily="50" charset="-128"/>
                          <a:ea typeface="HGP創英角ｺﾞｼｯｸUB" panose="020B0900000000000000" pitchFamily="50" charset="-128"/>
                        </a:rPr>
                        <a:t>資　　本　　金</a:t>
                      </a:r>
                      <a:endParaRPr kumimoji="1" lang="ja-JP" altLang="en-US" sz="2000" b="0" dirty="0">
                        <a:solidFill>
                          <a:schemeClr val="tx2">
                            <a:lumMod val="50000"/>
                          </a:schemeClr>
                        </a:solidFill>
                        <a:latin typeface="HGP創英角ｺﾞｼｯｸUB" panose="020B0900000000000000" pitchFamily="50" charset="-128"/>
                        <a:ea typeface="HGP創英角ｺﾞｼｯｸUB" panose="020B0900000000000000" pitchFamily="50" charset="-12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kumimoji="1" lang="en-US" altLang="ja-JP" sz="2000" b="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HGP創英角ｺﾞｼｯｸUB" panose="020B0900000000000000" pitchFamily="50" charset="-128"/>
                          <a:ea typeface="HGP創英角ｺﾞｼｯｸUB" panose="020B0900000000000000" pitchFamily="50" charset="-128"/>
                        </a:rPr>
                        <a:t>2,000</a:t>
                      </a:r>
                      <a:r>
                        <a:rPr kumimoji="1" lang="ja-JP" altLang="en-US" sz="2000" b="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HGP創英角ｺﾞｼｯｸUB" panose="020B0900000000000000" pitchFamily="50" charset="-128"/>
                          <a:ea typeface="HGP創英角ｺﾞｼｯｸUB" panose="020B0900000000000000" pitchFamily="50" charset="-128"/>
                        </a:rPr>
                        <a:t>億ルピア（ＩＤＲ）</a:t>
                      </a:r>
                      <a:endParaRPr kumimoji="1" lang="ja-JP" altLang="en-US" sz="2000" b="0" dirty="0">
                        <a:solidFill>
                          <a:schemeClr val="tx2">
                            <a:lumMod val="50000"/>
                          </a:schemeClr>
                        </a:solidFill>
                        <a:latin typeface="HGP創英角ｺﾞｼｯｸUB" panose="020B0900000000000000" pitchFamily="50" charset="-128"/>
                        <a:ea typeface="HGP創英角ｺﾞｼｯｸUB" panose="020B0900000000000000" pitchFamily="50" charset="-128"/>
                      </a:endParaRPr>
                    </a:p>
                  </a:txBody>
                  <a:tcPr anchor="ctr"/>
                </a:tc>
                <a:tc rowSpan="3">
                  <a:txBody>
                    <a:bodyPr/>
                    <a:lstStyle/>
                    <a:p>
                      <a:pPr algn="ctr"/>
                      <a:r>
                        <a:rPr kumimoji="1" lang="ja-JP" altLang="en-US" sz="2000" b="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HGP創英角ｺﾞｼｯｸUB" panose="020B0900000000000000" pitchFamily="50" charset="-128"/>
                          <a:ea typeface="HGP創英角ｺﾞｼｯｸUB" panose="020B0900000000000000" pitchFamily="50" charset="-128"/>
                        </a:rPr>
                        <a:t>インドネシア共和国</a:t>
                      </a:r>
                      <a:endParaRPr kumimoji="1" lang="en-US" altLang="ja-JP" sz="2000" b="0" dirty="0" smtClean="0">
                        <a:solidFill>
                          <a:schemeClr val="tx2">
                            <a:lumMod val="50000"/>
                          </a:schemeClr>
                        </a:solidFill>
                        <a:latin typeface="HGP創英角ｺﾞｼｯｸUB" panose="020B0900000000000000" pitchFamily="50" charset="-128"/>
                        <a:ea typeface="HGP創英角ｺﾞｼｯｸUB" panose="020B0900000000000000" pitchFamily="50" charset="-128"/>
                      </a:endParaRPr>
                    </a:p>
                    <a:p>
                      <a:pPr algn="ctr"/>
                      <a:r>
                        <a:rPr kumimoji="1" lang="ja-JP" altLang="en-US" sz="2000" b="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HGP創英角ｺﾞｼｯｸUB" panose="020B0900000000000000" pitchFamily="50" charset="-128"/>
                          <a:ea typeface="HGP創英角ｺﾞｼｯｸUB" panose="020B0900000000000000" pitchFamily="50" charset="-128"/>
                        </a:rPr>
                        <a:t>西ジャワ州カラワン県</a:t>
                      </a:r>
                      <a:endParaRPr kumimoji="1" lang="ja-JP" altLang="en-US" sz="2000" b="0" dirty="0">
                        <a:solidFill>
                          <a:schemeClr val="tx2">
                            <a:lumMod val="50000"/>
                          </a:schemeClr>
                        </a:solidFill>
                        <a:latin typeface="HGP創英角ｺﾞｼｯｸUB" panose="020B0900000000000000" pitchFamily="50" charset="-128"/>
                        <a:ea typeface="HGP創英角ｺﾞｼｯｸUB" panose="020B0900000000000000" pitchFamily="50" charset="-128"/>
                      </a:endParaRPr>
                    </a:p>
                  </a:txBody>
                  <a:tcPr anchor="ctr"/>
                </a:tc>
              </a:tr>
              <a:tr h="409975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2000" b="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HGP創英角ｺﾞｼｯｸUB" panose="020B0900000000000000" pitchFamily="50" charset="-128"/>
                          <a:ea typeface="HGP創英角ｺﾞｼｯｸUB" panose="020B0900000000000000" pitchFamily="50" charset="-128"/>
                        </a:rPr>
                        <a:t>資本出資比率</a:t>
                      </a:r>
                      <a:endParaRPr kumimoji="1" lang="ja-JP" altLang="en-US" sz="2000" b="0" dirty="0">
                        <a:solidFill>
                          <a:schemeClr val="tx2">
                            <a:lumMod val="50000"/>
                          </a:schemeClr>
                        </a:solidFill>
                        <a:latin typeface="HGP創英角ｺﾞｼｯｸUB" panose="020B0900000000000000" pitchFamily="50" charset="-128"/>
                        <a:ea typeface="HGP創英角ｺﾞｼｯｸUB" panose="020B0900000000000000" pitchFamily="50" charset="-12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kumimoji="1" lang="en-US" altLang="ja-JP" sz="2000" b="0" baseline="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HGP創英角ｺﾞｼｯｸUB" panose="020B0900000000000000" pitchFamily="50" charset="-128"/>
                          <a:ea typeface="HGP創英角ｺﾞｼｯｸUB" panose="020B0900000000000000" pitchFamily="50" charset="-128"/>
                        </a:rPr>
                        <a:t>OOZX</a:t>
                      </a:r>
                      <a:r>
                        <a:rPr kumimoji="1" lang="ja-JP" altLang="en-US" sz="2000" b="0" baseline="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HGP創英角ｺﾞｼｯｸUB" panose="020B0900000000000000" pitchFamily="50" charset="-128"/>
                          <a:ea typeface="HGP創英角ｺﾞｼｯｸUB" panose="020B0900000000000000" pitchFamily="50" charset="-128"/>
                        </a:rPr>
                        <a:t> </a:t>
                      </a:r>
                      <a:r>
                        <a:rPr kumimoji="1" lang="en-US" altLang="ja-JP" sz="2000" b="0" baseline="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HGP創英角ｺﾞｼｯｸUB" panose="020B0900000000000000" pitchFamily="50" charset="-128"/>
                          <a:ea typeface="HGP創英角ｺﾞｼｯｸUB" panose="020B0900000000000000" pitchFamily="50" charset="-128"/>
                        </a:rPr>
                        <a:t>75%</a:t>
                      </a:r>
                      <a:r>
                        <a:rPr kumimoji="1" lang="ja-JP" altLang="en-US" sz="2000" b="0" baseline="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HGP創英角ｺﾞｼｯｸUB" panose="020B0900000000000000" pitchFamily="50" charset="-128"/>
                          <a:ea typeface="HGP創英角ｺﾞｼｯｸUB" panose="020B0900000000000000" pitchFamily="50" charset="-128"/>
                        </a:rPr>
                        <a:t> －</a:t>
                      </a:r>
                      <a:r>
                        <a:rPr kumimoji="1" lang="en-US" altLang="ja-JP" sz="2000" b="0" baseline="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HGP創英角ｺﾞｼｯｸUB" panose="020B0900000000000000" pitchFamily="50" charset="-128"/>
                          <a:ea typeface="HGP創英角ｺﾞｼｯｸUB" panose="020B0900000000000000" pitchFamily="50" charset="-128"/>
                        </a:rPr>
                        <a:t> Prospect Motor</a:t>
                      </a:r>
                      <a:r>
                        <a:rPr kumimoji="1" lang="ja-JP" altLang="en-US" sz="2000" b="0" baseline="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HGP創英角ｺﾞｼｯｸUB" panose="020B0900000000000000" pitchFamily="50" charset="-128"/>
                          <a:ea typeface="HGP創英角ｺﾞｼｯｸUB" panose="020B0900000000000000" pitchFamily="50" charset="-128"/>
                        </a:rPr>
                        <a:t> </a:t>
                      </a:r>
                      <a:r>
                        <a:rPr kumimoji="1" lang="en-US" altLang="ja-JP" sz="2000" b="0" baseline="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HGP創英角ｺﾞｼｯｸUB" panose="020B0900000000000000" pitchFamily="50" charset="-128"/>
                          <a:ea typeface="HGP創英角ｺﾞｼｯｸUB" panose="020B0900000000000000" pitchFamily="50" charset="-128"/>
                        </a:rPr>
                        <a:t>25%</a:t>
                      </a:r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endParaRPr kumimoji="1" lang="en-US" altLang="ja-JP" sz="2000" b="0" baseline="0" dirty="0" smtClean="0">
                        <a:solidFill>
                          <a:schemeClr val="tx2">
                            <a:lumMod val="50000"/>
                          </a:schemeClr>
                        </a:solidFill>
                        <a:latin typeface="HGP創英角ｺﾞｼｯｸUB" panose="020B0900000000000000" pitchFamily="50" charset="-128"/>
                        <a:ea typeface="HGP創英角ｺﾞｼｯｸUB" panose="020B0900000000000000" pitchFamily="50" charset="-128"/>
                      </a:endParaRPr>
                    </a:p>
                  </a:txBody>
                  <a:tcPr anchor="ctr"/>
                </a:tc>
              </a:tr>
              <a:tr h="409975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2000" b="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HGP創英角ｺﾞｼｯｸUB" panose="020B0900000000000000" pitchFamily="50" charset="-128"/>
                          <a:ea typeface="HGP創英角ｺﾞｼｯｸUB" panose="020B0900000000000000" pitchFamily="50" charset="-128"/>
                        </a:rPr>
                        <a:t>生産数量目標</a:t>
                      </a:r>
                      <a:endParaRPr kumimoji="1" lang="ja-JP" altLang="en-US" sz="2000" b="0" dirty="0">
                        <a:solidFill>
                          <a:schemeClr val="tx2">
                            <a:lumMod val="50000"/>
                          </a:schemeClr>
                        </a:solidFill>
                        <a:latin typeface="HGP創英角ｺﾞｼｯｸUB" panose="020B0900000000000000" pitchFamily="50" charset="-128"/>
                        <a:ea typeface="HGP創英角ｺﾞｼｯｸUB" panose="020B0900000000000000" pitchFamily="50" charset="-12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kumimoji="1" lang="en-US" altLang="ja-JP" sz="2000" b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HGP創英角ｺﾞｼｯｸUB" panose="020B0900000000000000" pitchFamily="50" charset="-128"/>
                          <a:ea typeface="HGP創英角ｺﾞｼｯｸUB" panose="020B0900000000000000" pitchFamily="50" charset="-128"/>
                        </a:rPr>
                        <a:t>21</a:t>
                      </a:r>
                      <a:r>
                        <a:rPr kumimoji="1" lang="ja-JP" altLang="en-US" sz="2000" b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HGP創英角ｺﾞｼｯｸUB" panose="020B0900000000000000" pitchFamily="50" charset="-128"/>
                          <a:ea typeface="HGP創英角ｺﾞｼｯｸUB" panose="020B0900000000000000" pitchFamily="50" charset="-128"/>
                        </a:rPr>
                        <a:t>百万本</a:t>
                      </a:r>
                      <a:r>
                        <a:rPr kumimoji="1" lang="en-US" altLang="ja-JP" sz="2000" b="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HGP創英角ｺﾞｼｯｸUB" panose="020B0900000000000000" pitchFamily="50" charset="-128"/>
                          <a:ea typeface="HGP創英角ｺﾞｼｯｸUB" panose="020B0900000000000000" pitchFamily="50" charset="-128"/>
                        </a:rPr>
                        <a:t>/</a:t>
                      </a:r>
                      <a:r>
                        <a:rPr kumimoji="1" lang="ja-JP" altLang="en-US" sz="2000" b="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HGP創英角ｺﾞｼｯｸUB" panose="020B0900000000000000" pitchFamily="50" charset="-128"/>
                          <a:ea typeface="HGP創英角ｺﾞｼｯｸUB" panose="020B0900000000000000" pitchFamily="50" charset="-128"/>
                        </a:rPr>
                        <a:t>年</a:t>
                      </a:r>
                      <a:r>
                        <a:rPr kumimoji="1" lang="en-US" altLang="ja-JP" sz="2000" b="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HGP創英角ｺﾞｼｯｸUB" panose="020B0900000000000000" pitchFamily="50" charset="-128"/>
                          <a:ea typeface="HGP創英角ｺﾞｼｯｸUB" panose="020B0900000000000000" pitchFamily="50" charset="-128"/>
                        </a:rPr>
                        <a:t>[2020</a:t>
                      </a:r>
                      <a:r>
                        <a:rPr kumimoji="1" lang="ja-JP" altLang="en-US" sz="2000" b="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HGP創英角ｺﾞｼｯｸUB" panose="020B0900000000000000" pitchFamily="50" charset="-128"/>
                          <a:ea typeface="HGP創英角ｺﾞｼｯｸUB" panose="020B0900000000000000" pitchFamily="50" charset="-128"/>
                        </a:rPr>
                        <a:t>年</a:t>
                      </a:r>
                      <a:r>
                        <a:rPr kumimoji="1" lang="en-US" altLang="ja-JP" sz="2000" b="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HGP創英角ｺﾞｼｯｸUB" panose="020B0900000000000000" pitchFamily="50" charset="-128"/>
                          <a:ea typeface="HGP創英角ｺﾞｼｯｸUB" panose="020B0900000000000000" pitchFamily="50" charset="-128"/>
                        </a:rPr>
                        <a:t>]</a:t>
                      </a:r>
                      <a:r>
                        <a:rPr kumimoji="1" lang="ja-JP" altLang="en-US" sz="2000" b="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HGP創英角ｺﾞｼｯｸUB" panose="020B0900000000000000" pitchFamily="50" charset="-128"/>
                          <a:ea typeface="HGP創英角ｺﾞｼｯｸUB" panose="020B0900000000000000" pitchFamily="50" charset="-128"/>
                        </a:rPr>
                        <a:t>　</a:t>
                      </a:r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endParaRPr kumimoji="1" lang="ja-JP" altLang="en-US" sz="2000" b="0" dirty="0" smtClean="0">
                        <a:solidFill>
                          <a:schemeClr val="tx2">
                            <a:lumMod val="50000"/>
                          </a:schemeClr>
                        </a:solidFill>
                        <a:latin typeface="HGP創英角ｺﾞｼｯｸUB" panose="020B0900000000000000" pitchFamily="50" charset="-128"/>
                        <a:ea typeface="HGP創英角ｺﾞｼｯｸUB" panose="020B0900000000000000" pitchFamily="50" charset="-128"/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  <p:pic>
        <p:nvPicPr>
          <p:cNvPr id="4098" name="Picture 2" descr="G:\CIMG009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293" y="836712"/>
            <a:ext cx="8915287" cy="41331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083156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B7478E-3BDD-48B0-B1D1-C05D3DD3ECB3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6</a:t>
            </a:fld>
            <a:endParaRPr lang="ja-JP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grpSp>
        <p:nvGrpSpPr>
          <p:cNvPr id="9" name="Group 14"/>
          <p:cNvGrpSpPr>
            <a:grpSpLocks noChangeAspect="1"/>
          </p:cNvGrpSpPr>
          <p:nvPr/>
        </p:nvGrpSpPr>
        <p:grpSpPr bwMode="auto">
          <a:xfrm>
            <a:off x="7871792" y="44624"/>
            <a:ext cx="1134789" cy="476491"/>
            <a:chOff x="742" y="2916"/>
            <a:chExt cx="1666" cy="696"/>
          </a:xfrm>
        </p:grpSpPr>
        <p:sp>
          <p:nvSpPr>
            <p:cNvPr id="10" name="AutoShape 15"/>
            <p:cNvSpPr>
              <a:spLocks noChangeAspect="1" noChangeArrowheads="1"/>
            </p:cNvSpPr>
            <p:nvPr/>
          </p:nvSpPr>
          <p:spPr bwMode="auto">
            <a:xfrm>
              <a:off x="742" y="3003"/>
              <a:ext cx="462" cy="466"/>
            </a:xfrm>
            <a:custGeom>
              <a:avLst/>
              <a:gdLst>
                <a:gd name="G0" fmla="+- 5398 0 0"/>
                <a:gd name="G1" fmla="+- 21600 0 5398"/>
                <a:gd name="G2" fmla="+- 21600 0 5398"/>
                <a:gd name="G3" fmla="*/ G0 2929 10000"/>
                <a:gd name="G4" fmla="+- 21600 0 G3"/>
                <a:gd name="G5" fmla="+- 21600 0 G3"/>
                <a:gd name="T0" fmla="*/ 10800 w 21600"/>
                <a:gd name="T1" fmla="*/ 0 h 21600"/>
                <a:gd name="T2" fmla="*/ 3163 w 21600"/>
                <a:gd name="T3" fmla="*/ 3163 h 21600"/>
                <a:gd name="T4" fmla="*/ 0 w 21600"/>
                <a:gd name="T5" fmla="*/ 10800 h 21600"/>
                <a:gd name="T6" fmla="*/ 3163 w 21600"/>
                <a:gd name="T7" fmla="*/ 18437 h 21600"/>
                <a:gd name="T8" fmla="*/ 10800 w 21600"/>
                <a:gd name="T9" fmla="*/ 21600 h 21600"/>
                <a:gd name="T10" fmla="*/ 18437 w 21600"/>
                <a:gd name="T11" fmla="*/ 18437 h 21600"/>
                <a:gd name="T12" fmla="*/ 21600 w 21600"/>
                <a:gd name="T13" fmla="*/ 10800 h 21600"/>
                <a:gd name="T14" fmla="*/ 18437 w 21600"/>
                <a:gd name="T15" fmla="*/ 3163 h 21600"/>
                <a:gd name="T16" fmla="*/ 3163 w 21600"/>
                <a:gd name="T17" fmla="*/ 3163 h 21600"/>
                <a:gd name="T18" fmla="*/ 18437 w 21600"/>
                <a:gd name="T19" fmla="*/ 1843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5398" y="10800"/>
                  </a:moveTo>
                  <a:cubicBezTo>
                    <a:pt x="5398" y="13783"/>
                    <a:pt x="7817" y="16202"/>
                    <a:pt x="10800" y="16202"/>
                  </a:cubicBezTo>
                  <a:cubicBezTo>
                    <a:pt x="13783" y="16202"/>
                    <a:pt x="16202" y="13783"/>
                    <a:pt x="16202" y="10800"/>
                  </a:cubicBezTo>
                  <a:cubicBezTo>
                    <a:pt x="16202" y="7817"/>
                    <a:pt x="13783" y="5398"/>
                    <a:pt x="10800" y="5398"/>
                  </a:cubicBezTo>
                  <a:cubicBezTo>
                    <a:pt x="7817" y="5398"/>
                    <a:pt x="5398" y="7817"/>
                    <a:pt x="5398" y="10800"/>
                  </a:cubicBezTo>
                  <a:close/>
                </a:path>
              </a:pathLst>
            </a:custGeom>
            <a:solidFill>
              <a:srgbClr val="0000FF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>
              <a:outerShdw dist="107763" dir="2700000" algn="ctr" rotWithShape="0">
                <a:srgbClr val="DDDDDD"/>
              </a:outerShdw>
            </a:effectLst>
          </p:spPr>
          <p:txBody>
            <a:bodyPr wrap="none" anchor="ctr"/>
            <a:lstStyle/>
            <a:p>
              <a:endParaRPr lang="ja-JP" altLang="en-US" dirty="0">
                <a:solidFill>
                  <a:srgbClr val="0000FF"/>
                </a:solidFill>
              </a:endParaRPr>
            </a:p>
          </p:txBody>
        </p:sp>
        <p:sp>
          <p:nvSpPr>
            <p:cNvPr id="11" name="AutoShape 16"/>
            <p:cNvSpPr>
              <a:spLocks noChangeAspect="1" noChangeArrowheads="1"/>
            </p:cNvSpPr>
            <p:nvPr/>
          </p:nvSpPr>
          <p:spPr bwMode="auto">
            <a:xfrm>
              <a:off x="1163" y="3003"/>
              <a:ext cx="462" cy="466"/>
            </a:xfrm>
            <a:custGeom>
              <a:avLst/>
              <a:gdLst>
                <a:gd name="G0" fmla="+- 5398 0 0"/>
                <a:gd name="G1" fmla="+- 21600 0 5398"/>
                <a:gd name="G2" fmla="+- 21600 0 5398"/>
                <a:gd name="G3" fmla="*/ G0 2929 10000"/>
                <a:gd name="G4" fmla="+- 21600 0 G3"/>
                <a:gd name="G5" fmla="+- 21600 0 G3"/>
                <a:gd name="T0" fmla="*/ 10800 w 21600"/>
                <a:gd name="T1" fmla="*/ 0 h 21600"/>
                <a:gd name="T2" fmla="*/ 3163 w 21600"/>
                <a:gd name="T3" fmla="*/ 3163 h 21600"/>
                <a:gd name="T4" fmla="*/ 0 w 21600"/>
                <a:gd name="T5" fmla="*/ 10800 h 21600"/>
                <a:gd name="T6" fmla="*/ 3163 w 21600"/>
                <a:gd name="T7" fmla="*/ 18437 h 21600"/>
                <a:gd name="T8" fmla="*/ 10800 w 21600"/>
                <a:gd name="T9" fmla="*/ 21600 h 21600"/>
                <a:gd name="T10" fmla="*/ 18437 w 21600"/>
                <a:gd name="T11" fmla="*/ 18437 h 21600"/>
                <a:gd name="T12" fmla="*/ 21600 w 21600"/>
                <a:gd name="T13" fmla="*/ 10800 h 21600"/>
                <a:gd name="T14" fmla="*/ 18437 w 21600"/>
                <a:gd name="T15" fmla="*/ 3163 h 21600"/>
                <a:gd name="T16" fmla="*/ 3163 w 21600"/>
                <a:gd name="T17" fmla="*/ 3163 h 21600"/>
                <a:gd name="T18" fmla="*/ 18437 w 21600"/>
                <a:gd name="T19" fmla="*/ 1843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5398" y="10800"/>
                  </a:moveTo>
                  <a:cubicBezTo>
                    <a:pt x="5398" y="13783"/>
                    <a:pt x="7817" y="16202"/>
                    <a:pt x="10800" y="16202"/>
                  </a:cubicBezTo>
                  <a:cubicBezTo>
                    <a:pt x="13783" y="16202"/>
                    <a:pt x="16202" y="13783"/>
                    <a:pt x="16202" y="10800"/>
                  </a:cubicBezTo>
                  <a:cubicBezTo>
                    <a:pt x="16202" y="7817"/>
                    <a:pt x="13783" y="5398"/>
                    <a:pt x="10800" y="5398"/>
                  </a:cubicBezTo>
                  <a:cubicBezTo>
                    <a:pt x="7817" y="5398"/>
                    <a:pt x="5398" y="7817"/>
                    <a:pt x="5398" y="10800"/>
                  </a:cubicBezTo>
                  <a:close/>
                </a:path>
              </a:pathLst>
            </a:custGeom>
            <a:solidFill>
              <a:srgbClr val="0000FF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>
              <a:outerShdw dist="107763" dir="2700000" algn="ctr" rotWithShape="0">
                <a:srgbClr val="DDDDDD"/>
              </a:outerShdw>
            </a:effectLst>
          </p:spPr>
          <p:txBody>
            <a:bodyPr wrap="none" anchor="ctr"/>
            <a:lstStyle/>
            <a:p>
              <a:endParaRPr lang="ja-JP" altLang="en-US" dirty="0">
                <a:solidFill>
                  <a:srgbClr val="0000FF"/>
                </a:solidFill>
              </a:endParaRPr>
            </a:p>
          </p:txBody>
        </p:sp>
        <p:sp>
          <p:nvSpPr>
            <p:cNvPr id="12" name="Freeform 17"/>
            <p:cNvSpPr>
              <a:spLocks noChangeAspect="1"/>
            </p:cNvSpPr>
            <p:nvPr/>
          </p:nvSpPr>
          <p:spPr bwMode="auto">
            <a:xfrm>
              <a:off x="1613" y="2916"/>
              <a:ext cx="795" cy="538"/>
            </a:xfrm>
            <a:custGeom>
              <a:avLst/>
              <a:gdLst>
                <a:gd name="T0" fmla="*/ 82 w 4263"/>
                <a:gd name="T1" fmla="*/ 582 h 2891"/>
                <a:gd name="T2" fmla="*/ 82 w 4263"/>
                <a:gd name="T3" fmla="*/ 1119 h 2891"/>
                <a:gd name="T4" fmla="*/ 1036 w 4263"/>
                <a:gd name="T5" fmla="*/ 1119 h 2891"/>
                <a:gd name="T6" fmla="*/ 1027 w 4263"/>
                <a:gd name="T7" fmla="*/ 1137 h 2891"/>
                <a:gd name="T8" fmla="*/ 673 w 4263"/>
                <a:gd name="T9" fmla="*/ 1437 h 2891"/>
                <a:gd name="T10" fmla="*/ 473 w 4263"/>
                <a:gd name="T11" fmla="*/ 1655 h 2891"/>
                <a:gd name="T12" fmla="*/ 300 w 4263"/>
                <a:gd name="T13" fmla="*/ 1919 h 2891"/>
                <a:gd name="T14" fmla="*/ 136 w 4263"/>
                <a:gd name="T15" fmla="*/ 2237 h 2891"/>
                <a:gd name="T16" fmla="*/ 27 w 4263"/>
                <a:gd name="T17" fmla="*/ 2573 h 2891"/>
                <a:gd name="T18" fmla="*/ 0 w 4263"/>
                <a:gd name="T19" fmla="*/ 2846 h 2891"/>
                <a:gd name="T20" fmla="*/ 0 w 4263"/>
                <a:gd name="T21" fmla="*/ 2891 h 2891"/>
                <a:gd name="T22" fmla="*/ 1900 w 4263"/>
                <a:gd name="T23" fmla="*/ 2891 h 2891"/>
                <a:gd name="T24" fmla="*/ 1900 w 4263"/>
                <a:gd name="T25" fmla="*/ 2855 h 2891"/>
                <a:gd name="T26" fmla="*/ 2063 w 4263"/>
                <a:gd name="T27" fmla="*/ 2582 h 2891"/>
                <a:gd name="T28" fmla="*/ 2291 w 4263"/>
                <a:gd name="T29" fmla="*/ 2400 h 2891"/>
                <a:gd name="T30" fmla="*/ 2482 w 4263"/>
                <a:gd name="T31" fmla="*/ 2237 h 2891"/>
                <a:gd name="T32" fmla="*/ 2782 w 4263"/>
                <a:gd name="T33" fmla="*/ 2019 h 2891"/>
                <a:gd name="T34" fmla="*/ 2827 w 4263"/>
                <a:gd name="T35" fmla="*/ 2010 h 2891"/>
                <a:gd name="T36" fmla="*/ 3482 w 4263"/>
                <a:gd name="T37" fmla="*/ 2873 h 2891"/>
                <a:gd name="T38" fmla="*/ 4263 w 4263"/>
                <a:gd name="T39" fmla="*/ 2873 h 2891"/>
                <a:gd name="T40" fmla="*/ 3327 w 4263"/>
                <a:gd name="T41" fmla="*/ 1664 h 2891"/>
                <a:gd name="T42" fmla="*/ 3300 w 4263"/>
                <a:gd name="T43" fmla="*/ 1646 h 2891"/>
                <a:gd name="T44" fmla="*/ 3491 w 4263"/>
                <a:gd name="T45" fmla="*/ 1446 h 2891"/>
                <a:gd name="T46" fmla="*/ 3727 w 4263"/>
                <a:gd name="T47" fmla="*/ 1091 h 2891"/>
                <a:gd name="T48" fmla="*/ 3836 w 4263"/>
                <a:gd name="T49" fmla="*/ 728 h 2891"/>
                <a:gd name="T50" fmla="*/ 3863 w 4263"/>
                <a:gd name="T51" fmla="*/ 400 h 2891"/>
                <a:gd name="T52" fmla="*/ 3800 w 4263"/>
                <a:gd name="T53" fmla="*/ 109 h 2891"/>
                <a:gd name="T54" fmla="*/ 3736 w 4263"/>
                <a:gd name="T55" fmla="*/ 0 h 2891"/>
                <a:gd name="T56" fmla="*/ 3191 w 4263"/>
                <a:gd name="T57" fmla="*/ 328 h 2891"/>
                <a:gd name="T58" fmla="*/ 3236 w 4263"/>
                <a:gd name="T59" fmla="*/ 409 h 2891"/>
                <a:gd name="T60" fmla="*/ 3227 w 4263"/>
                <a:gd name="T61" fmla="*/ 700 h 2891"/>
                <a:gd name="T62" fmla="*/ 3109 w 4263"/>
                <a:gd name="T63" fmla="*/ 973 h 2891"/>
                <a:gd name="T64" fmla="*/ 2936 w 4263"/>
                <a:gd name="T65" fmla="*/ 1182 h 2891"/>
                <a:gd name="T66" fmla="*/ 2473 w 4263"/>
                <a:gd name="T67" fmla="*/ 573 h 2891"/>
                <a:gd name="T68" fmla="*/ 1782 w 4263"/>
                <a:gd name="T69" fmla="*/ 582 h 2891"/>
                <a:gd name="T70" fmla="*/ 2482 w 4263"/>
                <a:gd name="T71" fmla="*/ 1528 h 2891"/>
                <a:gd name="T72" fmla="*/ 2400 w 4263"/>
                <a:gd name="T73" fmla="*/ 1564 h 2891"/>
                <a:gd name="T74" fmla="*/ 1854 w 4263"/>
                <a:gd name="T75" fmla="*/ 1919 h 2891"/>
                <a:gd name="T76" fmla="*/ 1591 w 4263"/>
                <a:gd name="T77" fmla="*/ 2191 h 2891"/>
                <a:gd name="T78" fmla="*/ 1473 w 4263"/>
                <a:gd name="T79" fmla="*/ 2328 h 2891"/>
                <a:gd name="T80" fmla="*/ 1454 w 4263"/>
                <a:gd name="T81" fmla="*/ 2355 h 2891"/>
                <a:gd name="T82" fmla="*/ 836 w 4263"/>
                <a:gd name="T83" fmla="*/ 2355 h 2891"/>
                <a:gd name="T84" fmla="*/ 1164 w 4263"/>
                <a:gd name="T85" fmla="*/ 1782 h 2891"/>
                <a:gd name="T86" fmla="*/ 1691 w 4263"/>
                <a:gd name="T87" fmla="*/ 1400 h 2891"/>
                <a:gd name="T88" fmla="*/ 1727 w 4263"/>
                <a:gd name="T89" fmla="*/ 1337 h 2891"/>
                <a:gd name="T90" fmla="*/ 1727 w 4263"/>
                <a:gd name="T91" fmla="*/ 582 h 2891"/>
                <a:gd name="T92" fmla="*/ 82 w 4263"/>
                <a:gd name="T93" fmla="*/ 582 h 28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4263" h="2891">
                  <a:moveTo>
                    <a:pt x="82" y="582"/>
                  </a:moveTo>
                  <a:lnTo>
                    <a:pt x="82" y="1119"/>
                  </a:lnTo>
                  <a:lnTo>
                    <a:pt x="1036" y="1119"/>
                  </a:lnTo>
                  <a:lnTo>
                    <a:pt x="1027" y="1137"/>
                  </a:lnTo>
                  <a:cubicBezTo>
                    <a:pt x="967" y="1190"/>
                    <a:pt x="765" y="1351"/>
                    <a:pt x="673" y="1437"/>
                  </a:cubicBezTo>
                  <a:cubicBezTo>
                    <a:pt x="581" y="1523"/>
                    <a:pt x="535" y="1575"/>
                    <a:pt x="473" y="1655"/>
                  </a:cubicBezTo>
                  <a:cubicBezTo>
                    <a:pt x="411" y="1735"/>
                    <a:pt x="356" y="1822"/>
                    <a:pt x="300" y="1919"/>
                  </a:cubicBezTo>
                  <a:cubicBezTo>
                    <a:pt x="244" y="2016"/>
                    <a:pt x="181" y="2128"/>
                    <a:pt x="136" y="2237"/>
                  </a:cubicBezTo>
                  <a:lnTo>
                    <a:pt x="27" y="2573"/>
                  </a:lnTo>
                  <a:lnTo>
                    <a:pt x="0" y="2846"/>
                  </a:lnTo>
                  <a:lnTo>
                    <a:pt x="0" y="2891"/>
                  </a:lnTo>
                  <a:lnTo>
                    <a:pt x="1900" y="2891"/>
                  </a:lnTo>
                  <a:lnTo>
                    <a:pt x="1900" y="2855"/>
                  </a:lnTo>
                  <a:cubicBezTo>
                    <a:pt x="1927" y="2803"/>
                    <a:pt x="1998" y="2658"/>
                    <a:pt x="2063" y="2582"/>
                  </a:cubicBezTo>
                  <a:cubicBezTo>
                    <a:pt x="2128" y="2506"/>
                    <a:pt x="2221" y="2457"/>
                    <a:pt x="2291" y="2400"/>
                  </a:cubicBezTo>
                  <a:cubicBezTo>
                    <a:pt x="2361" y="2343"/>
                    <a:pt x="2400" y="2301"/>
                    <a:pt x="2482" y="2237"/>
                  </a:cubicBezTo>
                  <a:cubicBezTo>
                    <a:pt x="2564" y="2173"/>
                    <a:pt x="2725" y="2057"/>
                    <a:pt x="2782" y="2019"/>
                  </a:cubicBezTo>
                  <a:lnTo>
                    <a:pt x="2827" y="2010"/>
                  </a:lnTo>
                  <a:lnTo>
                    <a:pt x="3482" y="2873"/>
                  </a:lnTo>
                  <a:lnTo>
                    <a:pt x="4263" y="2873"/>
                  </a:lnTo>
                  <a:lnTo>
                    <a:pt x="3327" y="1664"/>
                  </a:lnTo>
                  <a:lnTo>
                    <a:pt x="3300" y="1646"/>
                  </a:lnTo>
                  <a:cubicBezTo>
                    <a:pt x="3327" y="1610"/>
                    <a:pt x="3420" y="1539"/>
                    <a:pt x="3491" y="1446"/>
                  </a:cubicBezTo>
                  <a:cubicBezTo>
                    <a:pt x="3562" y="1353"/>
                    <a:pt x="3669" y="1211"/>
                    <a:pt x="3727" y="1091"/>
                  </a:cubicBezTo>
                  <a:cubicBezTo>
                    <a:pt x="3785" y="971"/>
                    <a:pt x="3813" y="843"/>
                    <a:pt x="3836" y="728"/>
                  </a:cubicBezTo>
                  <a:cubicBezTo>
                    <a:pt x="3859" y="613"/>
                    <a:pt x="3869" y="503"/>
                    <a:pt x="3863" y="400"/>
                  </a:cubicBezTo>
                  <a:cubicBezTo>
                    <a:pt x="3857" y="297"/>
                    <a:pt x="3821" y="176"/>
                    <a:pt x="3800" y="109"/>
                  </a:cubicBezTo>
                  <a:lnTo>
                    <a:pt x="3736" y="0"/>
                  </a:lnTo>
                  <a:lnTo>
                    <a:pt x="3191" y="328"/>
                  </a:lnTo>
                  <a:lnTo>
                    <a:pt x="3236" y="409"/>
                  </a:lnTo>
                  <a:cubicBezTo>
                    <a:pt x="3242" y="471"/>
                    <a:pt x="3248" y="606"/>
                    <a:pt x="3227" y="700"/>
                  </a:cubicBezTo>
                  <a:cubicBezTo>
                    <a:pt x="3206" y="794"/>
                    <a:pt x="3158" y="893"/>
                    <a:pt x="3109" y="973"/>
                  </a:cubicBezTo>
                  <a:lnTo>
                    <a:pt x="2936" y="1182"/>
                  </a:lnTo>
                  <a:lnTo>
                    <a:pt x="2473" y="573"/>
                  </a:lnTo>
                  <a:lnTo>
                    <a:pt x="1782" y="582"/>
                  </a:lnTo>
                  <a:lnTo>
                    <a:pt x="2482" y="1528"/>
                  </a:lnTo>
                  <a:lnTo>
                    <a:pt x="2400" y="1564"/>
                  </a:lnTo>
                  <a:cubicBezTo>
                    <a:pt x="2295" y="1629"/>
                    <a:pt x="1989" y="1815"/>
                    <a:pt x="1854" y="1919"/>
                  </a:cubicBezTo>
                  <a:cubicBezTo>
                    <a:pt x="1719" y="2023"/>
                    <a:pt x="1655" y="2123"/>
                    <a:pt x="1591" y="2191"/>
                  </a:cubicBezTo>
                  <a:cubicBezTo>
                    <a:pt x="1527" y="2259"/>
                    <a:pt x="1496" y="2301"/>
                    <a:pt x="1473" y="2328"/>
                  </a:cubicBezTo>
                  <a:lnTo>
                    <a:pt x="1454" y="2355"/>
                  </a:lnTo>
                  <a:lnTo>
                    <a:pt x="836" y="2355"/>
                  </a:lnTo>
                  <a:cubicBezTo>
                    <a:pt x="788" y="2260"/>
                    <a:pt x="1022" y="1941"/>
                    <a:pt x="1164" y="1782"/>
                  </a:cubicBezTo>
                  <a:cubicBezTo>
                    <a:pt x="1306" y="1623"/>
                    <a:pt x="1597" y="1474"/>
                    <a:pt x="1691" y="1400"/>
                  </a:cubicBezTo>
                  <a:lnTo>
                    <a:pt x="1727" y="1337"/>
                  </a:lnTo>
                  <a:lnTo>
                    <a:pt x="1727" y="582"/>
                  </a:lnTo>
                  <a:lnTo>
                    <a:pt x="82" y="582"/>
                  </a:lnTo>
                  <a:close/>
                </a:path>
              </a:pathLst>
            </a:custGeom>
            <a:solidFill>
              <a:srgbClr val="0000FF"/>
            </a:solidFill>
            <a:ln w="12700" cmpd="sng">
              <a:solidFill>
                <a:schemeClr val="tx1"/>
              </a:solidFill>
              <a:round/>
              <a:headEnd/>
              <a:tailEnd/>
            </a:ln>
            <a:effectLst>
              <a:outerShdw dist="107763" dir="2700000" algn="ctr" rotWithShape="0">
                <a:srgbClr val="DDDDDD"/>
              </a:outerShdw>
            </a:effectLst>
          </p:spPr>
          <p:txBody>
            <a:bodyPr wrap="none" anchor="ctr"/>
            <a:lstStyle/>
            <a:p>
              <a:endParaRPr lang="ja-JP" altLang="en-US" dirty="0">
                <a:solidFill>
                  <a:srgbClr val="0000FF"/>
                </a:solidFill>
              </a:endParaRPr>
            </a:p>
          </p:txBody>
        </p:sp>
        <p:sp>
          <p:nvSpPr>
            <p:cNvPr id="13" name="WordArt 18"/>
            <p:cNvSpPr>
              <a:spLocks noChangeAspect="1" noChangeArrowheads="1" noChangeShapeType="1" noTextEdit="1"/>
            </p:cNvSpPr>
            <p:nvPr/>
          </p:nvSpPr>
          <p:spPr bwMode="auto">
            <a:xfrm>
              <a:off x="1115" y="3511"/>
              <a:ext cx="697" cy="101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en-US" altLang="ja-JP" sz="3600" b="1" kern="10" dirty="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0000FF"/>
                  </a:solidFill>
                  <a:effectLst>
                    <a:outerShdw dist="107763" dir="2700000" algn="ctr" rotWithShape="0">
                      <a:srgbClr val="DDDDDD"/>
                    </a:outerShdw>
                  </a:effectLst>
                  <a:latin typeface="Arial Narrow"/>
                </a:rPr>
                <a:t>FUJI OOZX</a:t>
              </a:r>
              <a:endParaRPr lang="ja-JP" altLang="en-US" sz="3600" b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107763" dir="2700000" algn="ctr" rotWithShape="0">
                    <a:srgbClr val="DDDDDD"/>
                  </a:outerShdw>
                </a:effectLst>
                <a:latin typeface="Arial Narrow"/>
              </a:endParaRPr>
            </a:p>
          </p:txBody>
        </p:sp>
        <p:sp>
          <p:nvSpPr>
            <p:cNvPr id="14" name="AutoShape 19"/>
            <p:cNvSpPr>
              <a:spLocks noChangeAspect="1" noChangeArrowheads="1"/>
            </p:cNvSpPr>
            <p:nvPr/>
          </p:nvSpPr>
          <p:spPr bwMode="auto">
            <a:xfrm rot="5400000">
              <a:off x="739" y="3004"/>
              <a:ext cx="466" cy="457"/>
            </a:xfrm>
            <a:custGeom>
              <a:avLst/>
              <a:gdLst>
                <a:gd name="G0" fmla="+- 6759 0 0"/>
                <a:gd name="G1" fmla="+- -7662312 0 0"/>
                <a:gd name="G2" fmla="+- 0 0 -7662312"/>
                <a:gd name="T0" fmla="*/ 0 256 1"/>
                <a:gd name="T1" fmla="*/ 180 256 1"/>
                <a:gd name="G3" fmla="+- -7662312 T0 T1"/>
                <a:gd name="T2" fmla="*/ 0 256 1"/>
                <a:gd name="T3" fmla="*/ 90 256 1"/>
                <a:gd name="G4" fmla="+- -7662312 T2 T3"/>
                <a:gd name="G5" fmla="*/ G4 2 1"/>
                <a:gd name="T4" fmla="*/ 90 256 1"/>
                <a:gd name="T5" fmla="*/ 0 256 1"/>
                <a:gd name="G6" fmla="+- -7662312 T4 T5"/>
                <a:gd name="G7" fmla="*/ G6 2 1"/>
                <a:gd name="G8" fmla="abs -7662312"/>
                <a:gd name="T6" fmla="*/ 0 256 1"/>
                <a:gd name="T7" fmla="*/ 90 256 1"/>
                <a:gd name="G9" fmla="+- G8 T6 T7"/>
                <a:gd name="G10" fmla="?: G9 G7 G5"/>
                <a:gd name="T8" fmla="*/ 0 256 1"/>
                <a:gd name="T9" fmla="*/ 360 256 1"/>
                <a:gd name="G11" fmla="+- G10 T8 T9"/>
                <a:gd name="G12" fmla="?: G10 G11 G10"/>
                <a:gd name="T10" fmla="*/ 0 256 1"/>
                <a:gd name="T11" fmla="*/ 360 256 1"/>
                <a:gd name="G13" fmla="+- G12 T10 T11"/>
                <a:gd name="G14" fmla="?: G12 G13 G12"/>
                <a:gd name="G15" fmla="+- 0 0 G14"/>
                <a:gd name="G16" fmla="+- 10800 0 0"/>
                <a:gd name="G17" fmla="+- 10800 0 6759"/>
                <a:gd name="G18" fmla="*/ 6759 1 2"/>
                <a:gd name="G19" fmla="+- G18 5400 0"/>
                <a:gd name="G20" fmla="cos G19 -7662312"/>
                <a:gd name="G21" fmla="sin G19 -7662312"/>
                <a:gd name="G22" fmla="+- G20 10800 0"/>
                <a:gd name="G23" fmla="+- G21 10800 0"/>
                <a:gd name="G24" fmla="+- 10800 0 G20"/>
                <a:gd name="G25" fmla="+- 6759 10800 0"/>
                <a:gd name="G26" fmla="?: G9 G17 G25"/>
                <a:gd name="G27" fmla="?: G9 0 21600"/>
                <a:gd name="G28" fmla="cos 10800 -7662312"/>
                <a:gd name="G29" fmla="sin 10800 -7662312"/>
                <a:gd name="G30" fmla="sin 6759 -7662312"/>
                <a:gd name="G31" fmla="+- G28 10800 0"/>
                <a:gd name="G32" fmla="+- G29 10800 0"/>
                <a:gd name="G33" fmla="+- G30 10800 0"/>
                <a:gd name="G34" fmla="?: G4 0 G31"/>
                <a:gd name="G35" fmla="?: -7662312 G34 0"/>
                <a:gd name="G36" fmla="?: G6 G35 G31"/>
                <a:gd name="G37" fmla="+- 21600 0 G36"/>
                <a:gd name="G38" fmla="?: G4 0 G33"/>
                <a:gd name="G39" fmla="?: -7662312 G38 G32"/>
                <a:gd name="G40" fmla="?: G6 G39 0"/>
                <a:gd name="G41" fmla="?: G4 G32 21600"/>
                <a:gd name="G42" fmla="?: G6 G41 G33"/>
                <a:gd name="T12" fmla="*/ 10800 w 21600"/>
                <a:gd name="T13" fmla="*/ 0 h 21600"/>
                <a:gd name="T14" fmla="*/ 6825 w 21600"/>
                <a:gd name="T15" fmla="*/ 2971 h 21600"/>
                <a:gd name="T16" fmla="*/ 10800 w 21600"/>
                <a:gd name="T17" fmla="*/ 4041 h 21600"/>
                <a:gd name="T18" fmla="*/ 14775 w 21600"/>
                <a:gd name="T19" fmla="*/ 2971 h 21600"/>
                <a:gd name="T20" fmla="*/ G36 w 21600"/>
                <a:gd name="T21" fmla="*/ G40 h 21600"/>
                <a:gd name="T22" fmla="*/ G37 w 21600"/>
                <a:gd name="T23" fmla="*/ G42 h 21600"/>
              </a:gdLst>
              <a:ahLst/>
              <a:cxnLst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T20" t="T21" r="T22" b="T23"/>
              <a:pathLst>
                <a:path w="21600" h="21600">
                  <a:moveTo>
                    <a:pt x="7740" y="4773"/>
                  </a:moveTo>
                  <a:cubicBezTo>
                    <a:pt x="8688" y="4291"/>
                    <a:pt x="9736" y="4040"/>
                    <a:pt x="10800" y="4041"/>
                  </a:cubicBezTo>
                  <a:cubicBezTo>
                    <a:pt x="11863" y="4041"/>
                    <a:pt x="12911" y="4291"/>
                    <a:pt x="13859" y="4773"/>
                  </a:cubicBezTo>
                  <a:lnTo>
                    <a:pt x="15689" y="1170"/>
                  </a:lnTo>
                  <a:cubicBezTo>
                    <a:pt x="14174" y="400"/>
                    <a:pt x="12499" y="-1"/>
                    <a:pt x="10799" y="0"/>
                  </a:cubicBezTo>
                  <a:cubicBezTo>
                    <a:pt x="9100" y="0"/>
                    <a:pt x="7425" y="400"/>
                    <a:pt x="5910" y="1170"/>
                  </a:cubicBezTo>
                  <a:close/>
                </a:path>
              </a:pathLst>
            </a:custGeom>
            <a:solidFill>
              <a:srgbClr val="0000FF"/>
            </a:solidFill>
            <a:ln w="9525">
              <a:noFill/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ja-JP" altLang="en-US" dirty="0">
                <a:solidFill>
                  <a:srgbClr val="0000FF"/>
                </a:solidFill>
              </a:endParaRPr>
            </a:p>
          </p:txBody>
        </p:sp>
      </p:grpSp>
      <p:sp>
        <p:nvSpPr>
          <p:cNvPr id="15" name="Line 6"/>
          <p:cNvSpPr>
            <a:spLocks noChangeShapeType="1"/>
          </p:cNvSpPr>
          <p:nvPr/>
        </p:nvSpPr>
        <p:spPr bwMode="auto">
          <a:xfrm>
            <a:off x="91294" y="692696"/>
            <a:ext cx="8961412" cy="0"/>
          </a:xfrm>
          <a:prstGeom prst="line">
            <a:avLst/>
          </a:prstGeom>
          <a:noFill/>
          <a:ln w="101600" cmpd="thickThin">
            <a:solidFill>
              <a:srgbClr val="0066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ja-JP" altLang="en-US" dirty="0">
              <a:solidFill>
                <a:srgbClr val="000000"/>
              </a:solidFill>
            </a:endParaRPr>
          </a:p>
        </p:txBody>
      </p:sp>
      <p:sp>
        <p:nvSpPr>
          <p:cNvPr id="16" name="正方形/長方形 15"/>
          <p:cNvSpPr/>
          <p:nvPr/>
        </p:nvSpPr>
        <p:spPr>
          <a:xfrm>
            <a:off x="-36512" y="116632"/>
            <a:ext cx="8284076" cy="56440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ja-JP" altLang="en-US" sz="2800" b="1" dirty="0" smtClean="0">
                <a:solidFill>
                  <a:srgbClr val="0000FF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■</a:t>
            </a:r>
            <a:r>
              <a:rPr lang="ja-JP" altLang="en-US" sz="2600" b="1" dirty="0" smtClean="0">
                <a:solidFill>
                  <a:srgbClr val="0000FF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海外拠点：</a:t>
            </a:r>
            <a:r>
              <a:rPr lang="es-ES" altLang="ja-JP" sz="2600" b="1" dirty="0" smtClean="0">
                <a:solidFill>
                  <a:srgbClr val="0000FF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FUJI </a:t>
            </a:r>
            <a:r>
              <a:rPr lang="es-ES" altLang="ja-JP" sz="2600" b="1" dirty="0">
                <a:solidFill>
                  <a:srgbClr val="0000FF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OOZX </a:t>
            </a:r>
            <a:r>
              <a:rPr lang="es-ES" altLang="ja-JP" sz="2600" b="1" dirty="0" smtClean="0">
                <a:solidFill>
                  <a:srgbClr val="0000FF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MEXICO</a:t>
            </a:r>
            <a:r>
              <a:rPr lang="en-US" altLang="ja-JP" sz="2600" b="1" dirty="0" smtClean="0">
                <a:solidFill>
                  <a:srgbClr val="0000FF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,</a:t>
            </a:r>
            <a:r>
              <a:rPr lang="es-ES" altLang="ja-JP" sz="2000" b="1" dirty="0" smtClean="0">
                <a:solidFill>
                  <a:srgbClr val="0000FF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S.A</a:t>
            </a:r>
            <a:r>
              <a:rPr lang="es-ES" altLang="ja-JP" sz="2000" b="1" dirty="0">
                <a:solidFill>
                  <a:srgbClr val="0000FF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. DE C.V</a:t>
            </a:r>
            <a:r>
              <a:rPr lang="es-ES" altLang="ja-JP" sz="2000" b="1" dirty="0" smtClean="0">
                <a:solidFill>
                  <a:srgbClr val="0000FF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.</a:t>
            </a:r>
            <a:r>
              <a:rPr lang="ja-JP" altLang="en-US" sz="2000" b="1" dirty="0" smtClean="0">
                <a:solidFill>
                  <a:srgbClr val="0000FF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 </a:t>
            </a:r>
            <a:endParaRPr lang="ja-JP" altLang="en-US" sz="2600" b="1" dirty="0">
              <a:solidFill>
                <a:srgbClr val="0000FF"/>
              </a:solidFill>
              <a:latin typeface="HGP創英角ﾎﾟｯﾌﾟ体" panose="040B0A00000000000000" pitchFamily="50" charset="-128"/>
              <a:ea typeface="HGP創英角ﾎﾟｯﾌﾟ体" panose="040B0A00000000000000" pitchFamily="50" charset="-128"/>
            </a:endParaRPr>
          </a:p>
        </p:txBody>
      </p:sp>
      <p:pic>
        <p:nvPicPr>
          <p:cNvPr id="17" name="Marcador de contenido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294" y="836712"/>
            <a:ext cx="8961412" cy="4176464"/>
          </a:xfrm>
        </p:spPr>
      </p:pic>
      <p:graphicFrame>
        <p:nvGraphicFramePr>
          <p:cNvPr id="18" name="表 1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04820120"/>
              </p:ext>
            </p:extLst>
          </p:nvPr>
        </p:nvGraphicFramePr>
        <p:xfrm>
          <a:off x="107504" y="5085184"/>
          <a:ext cx="8958362" cy="1639900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1885367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4176464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2896531"/>
              </a:tblGrid>
              <a:tr h="409975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2000" b="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HGP創英角ｺﾞｼｯｸUB" panose="020B0900000000000000" pitchFamily="50" charset="-128"/>
                          <a:ea typeface="HGP創英角ｺﾞｼｯｸUB" panose="020B0900000000000000" pitchFamily="50" charset="-128"/>
                        </a:rPr>
                        <a:t>設　　　　　　立</a:t>
                      </a:r>
                      <a:endParaRPr kumimoji="1" lang="ja-JP" altLang="en-US" sz="2000" b="0" dirty="0">
                        <a:solidFill>
                          <a:schemeClr val="tx2">
                            <a:lumMod val="50000"/>
                          </a:schemeClr>
                        </a:solidFill>
                        <a:latin typeface="HGP創英角ｺﾞｼｯｸUB" panose="020B0900000000000000" pitchFamily="50" charset="-128"/>
                        <a:ea typeface="HGP創英角ｺﾞｼｯｸUB" panose="020B0900000000000000" pitchFamily="50" charset="-12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kumimoji="1" lang="en-US" altLang="ja-JP" sz="2000" b="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HGP創英角ｺﾞｼｯｸUB" panose="020B0900000000000000" pitchFamily="50" charset="-128"/>
                          <a:ea typeface="HGP創英角ｺﾞｼｯｸUB" panose="020B0900000000000000" pitchFamily="50" charset="-128"/>
                        </a:rPr>
                        <a:t>2014</a:t>
                      </a:r>
                      <a:r>
                        <a:rPr kumimoji="1" lang="ja-JP" altLang="en-US" sz="2000" b="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HGP創英角ｺﾞｼｯｸUB" panose="020B0900000000000000" pitchFamily="50" charset="-128"/>
                          <a:ea typeface="HGP創英角ｺﾞｼｯｸUB" panose="020B0900000000000000" pitchFamily="50" charset="-128"/>
                        </a:rPr>
                        <a:t>年</a:t>
                      </a:r>
                      <a:r>
                        <a:rPr kumimoji="1" lang="en-US" altLang="ja-JP" sz="2000" b="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HGP創英角ｺﾞｼｯｸUB" panose="020B0900000000000000" pitchFamily="50" charset="-128"/>
                          <a:ea typeface="HGP創英角ｺﾞｼｯｸUB" panose="020B0900000000000000" pitchFamily="50" charset="-128"/>
                        </a:rPr>
                        <a:t>8</a:t>
                      </a:r>
                      <a:r>
                        <a:rPr kumimoji="1" lang="ja-JP" altLang="en-US" sz="2000" b="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HGP創英角ｺﾞｼｯｸUB" panose="020B0900000000000000" pitchFamily="50" charset="-128"/>
                          <a:ea typeface="HGP創英角ｺﾞｼｯｸUB" panose="020B0900000000000000" pitchFamily="50" charset="-128"/>
                        </a:rPr>
                        <a:t>月 </a:t>
                      </a:r>
                      <a:endParaRPr kumimoji="1" lang="ja-JP" altLang="en-US" sz="2000" b="0" dirty="0">
                        <a:solidFill>
                          <a:schemeClr val="tx2">
                            <a:lumMod val="50000"/>
                          </a:schemeClr>
                        </a:solidFill>
                        <a:latin typeface="HGP創英角ｺﾞｼｯｸUB" panose="020B0900000000000000" pitchFamily="50" charset="-128"/>
                        <a:ea typeface="HGP創英角ｺﾞｼｯｸUB" panose="020B0900000000000000" pitchFamily="50" charset="-12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2000" b="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HGP創英角ｺﾞｼｯｸUB" panose="020B0900000000000000" pitchFamily="50" charset="-128"/>
                          <a:ea typeface="HGP創英角ｺﾞｼｯｸUB" panose="020B0900000000000000" pitchFamily="50" charset="-128"/>
                        </a:rPr>
                        <a:t>所　　　在　　　地</a:t>
                      </a:r>
                      <a:endParaRPr kumimoji="1" lang="ja-JP" altLang="en-US" sz="2000" b="0" dirty="0">
                        <a:solidFill>
                          <a:schemeClr val="tx2">
                            <a:lumMod val="50000"/>
                          </a:schemeClr>
                        </a:solidFill>
                        <a:latin typeface="HGP創英角ｺﾞｼｯｸUB" panose="020B0900000000000000" pitchFamily="50" charset="-128"/>
                        <a:ea typeface="HGP創英角ｺﾞｼｯｸUB" panose="020B0900000000000000" pitchFamily="50" charset="-128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409975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2000" b="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HGP創英角ｺﾞｼｯｸUB" panose="020B0900000000000000" pitchFamily="50" charset="-128"/>
                          <a:ea typeface="HGP創英角ｺﾞｼｯｸUB" panose="020B0900000000000000" pitchFamily="50" charset="-128"/>
                        </a:rPr>
                        <a:t>資　　本　　金</a:t>
                      </a:r>
                      <a:endParaRPr kumimoji="1" lang="ja-JP" altLang="en-US" sz="2000" b="0" dirty="0">
                        <a:solidFill>
                          <a:schemeClr val="tx2">
                            <a:lumMod val="50000"/>
                          </a:schemeClr>
                        </a:solidFill>
                        <a:latin typeface="HGP創英角ｺﾞｼｯｸUB" panose="020B0900000000000000" pitchFamily="50" charset="-128"/>
                        <a:ea typeface="HGP創英角ｺﾞｼｯｸUB" panose="020B0900000000000000" pitchFamily="50" charset="-12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kumimoji="1" lang="ja-JP" altLang="en-US" sz="2000" b="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HGP創英角ｺﾞｼｯｸUB" panose="020B0900000000000000" pitchFamily="50" charset="-128"/>
                          <a:ea typeface="HGP創英角ｺﾞｼｯｸUB" panose="020B0900000000000000" pitchFamily="50" charset="-128"/>
                        </a:rPr>
                        <a:t>２５４百万ペソ（ＭＸＮ）</a:t>
                      </a:r>
                      <a:endParaRPr kumimoji="1" lang="ja-JP" altLang="en-US" sz="2000" b="0" dirty="0">
                        <a:solidFill>
                          <a:schemeClr val="tx2">
                            <a:lumMod val="50000"/>
                          </a:schemeClr>
                        </a:solidFill>
                        <a:latin typeface="HGP創英角ｺﾞｼｯｸUB" panose="020B0900000000000000" pitchFamily="50" charset="-128"/>
                        <a:ea typeface="HGP創英角ｺﾞｼｯｸUB" panose="020B0900000000000000" pitchFamily="50" charset="-128"/>
                      </a:endParaRPr>
                    </a:p>
                  </a:txBody>
                  <a:tcPr anchor="ctr"/>
                </a:tc>
                <a:tc rowSpan="3">
                  <a:txBody>
                    <a:bodyPr/>
                    <a:lstStyle/>
                    <a:p>
                      <a:pPr algn="ctr"/>
                      <a:r>
                        <a:rPr kumimoji="1" lang="ja-JP" altLang="en-US" sz="2000" b="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HGP創英角ｺﾞｼｯｸUB" panose="020B0900000000000000" pitchFamily="50" charset="-128"/>
                          <a:ea typeface="HGP創英角ｺﾞｼｯｸUB" panose="020B0900000000000000" pitchFamily="50" charset="-128"/>
                        </a:rPr>
                        <a:t>メキシコ合衆国</a:t>
                      </a:r>
                      <a:endParaRPr kumimoji="1" lang="en-US" altLang="ja-JP" sz="2000" b="0" dirty="0" smtClean="0">
                        <a:solidFill>
                          <a:schemeClr val="tx2">
                            <a:lumMod val="50000"/>
                          </a:schemeClr>
                        </a:solidFill>
                        <a:latin typeface="HGP創英角ｺﾞｼｯｸUB" panose="020B0900000000000000" pitchFamily="50" charset="-128"/>
                        <a:ea typeface="HGP創英角ｺﾞｼｯｸUB" panose="020B0900000000000000" pitchFamily="50" charset="-128"/>
                      </a:endParaRPr>
                    </a:p>
                    <a:p>
                      <a:pPr algn="ctr"/>
                      <a:r>
                        <a:rPr kumimoji="1" lang="ja-JP" altLang="en-US" sz="2000" b="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HGP創英角ｺﾞｼｯｸUB" panose="020B0900000000000000" pitchFamily="50" charset="-128"/>
                          <a:ea typeface="HGP創英角ｺﾞｼｯｸUB" panose="020B0900000000000000" pitchFamily="50" charset="-128"/>
                        </a:rPr>
                        <a:t>グァナファト州</a:t>
                      </a:r>
                      <a:endParaRPr kumimoji="1" lang="ja-JP" altLang="en-US" sz="2000" b="0" dirty="0">
                        <a:solidFill>
                          <a:schemeClr val="tx2">
                            <a:lumMod val="50000"/>
                          </a:schemeClr>
                        </a:solidFill>
                        <a:latin typeface="HGP創英角ｺﾞｼｯｸUB" panose="020B0900000000000000" pitchFamily="50" charset="-128"/>
                        <a:ea typeface="HGP創英角ｺﾞｼｯｸUB" panose="020B0900000000000000" pitchFamily="50" charset="-128"/>
                      </a:endParaRPr>
                    </a:p>
                  </a:txBody>
                  <a:tcPr anchor="ctr"/>
                </a:tc>
              </a:tr>
              <a:tr h="409975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2000" b="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HGP創英角ｺﾞｼｯｸUB" panose="020B0900000000000000" pitchFamily="50" charset="-128"/>
                          <a:ea typeface="HGP創英角ｺﾞｼｯｸUB" panose="020B0900000000000000" pitchFamily="50" charset="-128"/>
                        </a:rPr>
                        <a:t>資本出資比率</a:t>
                      </a:r>
                      <a:endParaRPr kumimoji="1" lang="ja-JP" altLang="en-US" sz="2000" b="0" dirty="0">
                        <a:solidFill>
                          <a:schemeClr val="tx2">
                            <a:lumMod val="50000"/>
                          </a:schemeClr>
                        </a:solidFill>
                        <a:latin typeface="HGP創英角ｺﾞｼｯｸUB" panose="020B0900000000000000" pitchFamily="50" charset="-128"/>
                        <a:ea typeface="HGP創英角ｺﾞｼｯｸUB" panose="020B0900000000000000" pitchFamily="50" charset="-12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kumimoji="1" lang="en-US" altLang="ja-JP" sz="2000" b="0" baseline="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HGP創英角ｺﾞｼｯｸUB" panose="020B0900000000000000" pitchFamily="50" charset="-128"/>
                          <a:ea typeface="HGP創英角ｺﾞｼｯｸUB" panose="020B0900000000000000" pitchFamily="50" charset="-128"/>
                        </a:rPr>
                        <a:t>OOZX</a:t>
                      </a:r>
                      <a:r>
                        <a:rPr kumimoji="1" lang="ja-JP" altLang="en-US" sz="2000" b="0" baseline="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HGP創英角ｺﾞｼｯｸUB" panose="020B0900000000000000" pitchFamily="50" charset="-128"/>
                          <a:ea typeface="HGP創英角ｺﾞｼｯｸUB" panose="020B0900000000000000" pitchFamily="50" charset="-128"/>
                        </a:rPr>
                        <a:t> </a:t>
                      </a:r>
                      <a:r>
                        <a:rPr kumimoji="1" lang="en-US" altLang="ja-JP" sz="2000" b="0" baseline="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HGP創英角ｺﾞｼｯｸUB" panose="020B0900000000000000" pitchFamily="50" charset="-128"/>
                          <a:ea typeface="HGP創英角ｺﾞｼｯｸUB" panose="020B0900000000000000" pitchFamily="50" charset="-128"/>
                        </a:rPr>
                        <a:t>99.5%</a:t>
                      </a:r>
                      <a:r>
                        <a:rPr kumimoji="1" lang="ja-JP" altLang="en-US" sz="2000" b="0" baseline="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HGP創英角ｺﾞｼｯｸUB" panose="020B0900000000000000" pitchFamily="50" charset="-128"/>
                          <a:ea typeface="HGP創英角ｺﾞｼｯｸUB" panose="020B0900000000000000" pitchFamily="50" charset="-128"/>
                        </a:rPr>
                        <a:t> －</a:t>
                      </a:r>
                      <a:r>
                        <a:rPr kumimoji="1" lang="en-US" altLang="ja-JP" sz="2000" b="0" baseline="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HGP創英角ｺﾞｼｯｸUB" panose="020B0900000000000000" pitchFamily="50" charset="-128"/>
                          <a:ea typeface="HGP創英角ｺﾞｼｯｸUB" panose="020B0900000000000000" pitchFamily="50" charset="-128"/>
                        </a:rPr>
                        <a:t> </a:t>
                      </a:r>
                      <a:r>
                        <a:rPr kumimoji="1" lang="ja-JP" altLang="en-US" sz="2000" b="0" baseline="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HGP創英角ｺﾞｼｯｸUB" panose="020B0900000000000000" pitchFamily="50" charset="-128"/>
                          <a:ea typeface="HGP創英角ｺﾞｼｯｸUB" panose="020B0900000000000000" pitchFamily="50" charset="-128"/>
                        </a:rPr>
                        <a:t>大同興業 </a:t>
                      </a:r>
                      <a:r>
                        <a:rPr kumimoji="1" lang="en-US" altLang="ja-JP" sz="2000" b="0" baseline="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HGP創英角ｺﾞｼｯｸUB" panose="020B0900000000000000" pitchFamily="50" charset="-128"/>
                          <a:ea typeface="HGP創英角ｺﾞｼｯｸUB" panose="020B0900000000000000" pitchFamily="50" charset="-128"/>
                        </a:rPr>
                        <a:t>0.5%</a:t>
                      </a:r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endParaRPr kumimoji="1" lang="en-US" altLang="ja-JP" sz="2000" b="0" baseline="0" dirty="0" smtClean="0">
                        <a:solidFill>
                          <a:schemeClr val="tx2">
                            <a:lumMod val="50000"/>
                          </a:schemeClr>
                        </a:solidFill>
                        <a:latin typeface="HGP創英角ｺﾞｼｯｸUB" panose="020B0900000000000000" pitchFamily="50" charset="-128"/>
                        <a:ea typeface="HGP創英角ｺﾞｼｯｸUB" panose="020B0900000000000000" pitchFamily="50" charset="-128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409975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2000" b="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HGP創英角ｺﾞｼｯｸUB" panose="020B0900000000000000" pitchFamily="50" charset="-128"/>
                          <a:ea typeface="HGP創英角ｺﾞｼｯｸUB" panose="020B0900000000000000" pitchFamily="50" charset="-128"/>
                        </a:rPr>
                        <a:t>生産数量目標</a:t>
                      </a:r>
                      <a:endParaRPr kumimoji="1" lang="ja-JP" altLang="en-US" sz="2000" b="0" dirty="0">
                        <a:solidFill>
                          <a:schemeClr val="tx2">
                            <a:lumMod val="50000"/>
                          </a:schemeClr>
                        </a:solidFill>
                        <a:latin typeface="HGP創英角ｺﾞｼｯｸUB" panose="020B0900000000000000" pitchFamily="50" charset="-128"/>
                        <a:ea typeface="HGP創英角ｺﾞｼｯｸUB" panose="020B0900000000000000" pitchFamily="50" charset="-12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kumimoji="1" lang="en-US" altLang="ja-JP" sz="2000" b="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HGP創英角ｺﾞｼｯｸUB" panose="020B0900000000000000" pitchFamily="50" charset="-128"/>
                          <a:ea typeface="HGP創英角ｺﾞｼｯｸUB" panose="020B0900000000000000" pitchFamily="50" charset="-128"/>
                        </a:rPr>
                        <a:t>30</a:t>
                      </a:r>
                      <a:r>
                        <a:rPr kumimoji="1" lang="ja-JP" altLang="en-US" sz="2000" b="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HGP創英角ｺﾞｼｯｸUB" panose="020B0900000000000000" pitchFamily="50" charset="-128"/>
                          <a:ea typeface="HGP創英角ｺﾞｼｯｸUB" panose="020B0900000000000000" pitchFamily="50" charset="-128"/>
                        </a:rPr>
                        <a:t>百万本</a:t>
                      </a:r>
                      <a:r>
                        <a:rPr kumimoji="1" lang="en-US" altLang="ja-JP" sz="2000" b="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HGP創英角ｺﾞｼｯｸUB" panose="020B0900000000000000" pitchFamily="50" charset="-128"/>
                          <a:ea typeface="HGP創英角ｺﾞｼｯｸUB" panose="020B0900000000000000" pitchFamily="50" charset="-128"/>
                        </a:rPr>
                        <a:t>/</a:t>
                      </a:r>
                      <a:r>
                        <a:rPr kumimoji="1" lang="ja-JP" altLang="en-US" sz="2000" b="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HGP創英角ｺﾞｼｯｸUB" panose="020B0900000000000000" pitchFamily="50" charset="-128"/>
                          <a:ea typeface="HGP創英角ｺﾞｼｯｸUB" panose="020B0900000000000000" pitchFamily="50" charset="-128"/>
                        </a:rPr>
                        <a:t>年</a:t>
                      </a:r>
                      <a:r>
                        <a:rPr kumimoji="1" lang="en-US" altLang="ja-JP" sz="2000" b="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HGP創英角ｺﾞｼｯｸUB" panose="020B0900000000000000" pitchFamily="50" charset="-128"/>
                          <a:ea typeface="HGP創英角ｺﾞｼｯｸUB" panose="020B0900000000000000" pitchFamily="50" charset="-128"/>
                        </a:rPr>
                        <a:t>[2020</a:t>
                      </a:r>
                      <a:r>
                        <a:rPr kumimoji="1" lang="ja-JP" altLang="en-US" sz="2000" b="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HGP創英角ｺﾞｼｯｸUB" panose="020B0900000000000000" pitchFamily="50" charset="-128"/>
                          <a:ea typeface="HGP創英角ｺﾞｼｯｸUB" panose="020B0900000000000000" pitchFamily="50" charset="-128"/>
                        </a:rPr>
                        <a:t>年</a:t>
                      </a:r>
                      <a:r>
                        <a:rPr kumimoji="1" lang="en-US" altLang="ja-JP" sz="2000" b="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HGP創英角ｺﾞｼｯｸUB" panose="020B0900000000000000" pitchFamily="50" charset="-128"/>
                          <a:ea typeface="HGP創英角ｺﾞｼｯｸUB" panose="020B0900000000000000" pitchFamily="50" charset="-128"/>
                        </a:rPr>
                        <a:t>]</a:t>
                      </a:r>
                      <a:r>
                        <a:rPr kumimoji="1" lang="ja-JP" altLang="en-US" sz="2000" b="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HGP創英角ｺﾞｼｯｸUB" panose="020B0900000000000000" pitchFamily="50" charset="-128"/>
                          <a:ea typeface="HGP創英角ｺﾞｼｯｸUB" panose="020B0900000000000000" pitchFamily="50" charset="-128"/>
                        </a:rPr>
                        <a:t>　</a:t>
                      </a:r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endParaRPr kumimoji="1" lang="ja-JP" altLang="en-US" sz="2000" b="0" dirty="0" smtClean="0">
                        <a:solidFill>
                          <a:schemeClr val="tx2">
                            <a:lumMod val="50000"/>
                          </a:schemeClr>
                        </a:solidFill>
                        <a:latin typeface="HGP創英角ｺﾞｼｯｸUB" panose="020B0900000000000000" pitchFamily="50" charset="-128"/>
                        <a:ea typeface="HGP創英角ｺﾞｼｯｸUB" panose="020B0900000000000000" pitchFamily="50" charset="-128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556270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roup 14"/>
          <p:cNvGrpSpPr>
            <a:grpSpLocks noChangeAspect="1"/>
          </p:cNvGrpSpPr>
          <p:nvPr/>
        </p:nvGrpSpPr>
        <p:grpSpPr bwMode="auto">
          <a:xfrm>
            <a:off x="7736235" y="21423"/>
            <a:ext cx="1314444" cy="551927"/>
            <a:chOff x="742" y="2916"/>
            <a:chExt cx="1666" cy="696"/>
          </a:xfrm>
        </p:grpSpPr>
        <p:sp>
          <p:nvSpPr>
            <p:cNvPr id="16" name="AutoShape 15"/>
            <p:cNvSpPr>
              <a:spLocks noChangeAspect="1" noChangeArrowheads="1"/>
            </p:cNvSpPr>
            <p:nvPr/>
          </p:nvSpPr>
          <p:spPr bwMode="auto">
            <a:xfrm>
              <a:off x="742" y="3003"/>
              <a:ext cx="462" cy="466"/>
            </a:xfrm>
            <a:custGeom>
              <a:avLst/>
              <a:gdLst>
                <a:gd name="G0" fmla="+- 5398 0 0"/>
                <a:gd name="G1" fmla="+- 21600 0 5398"/>
                <a:gd name="G2" fmla="+- 21600 0 5398"/>
                <a:gd name="G3" fmla="*/ G0 2929 10000"/>
                <a:gd name="G4" fmla="+- 21600 0 G3"/>
                <a:gd name="G5" fmla="+- 21600 0 G3"/>
                <a:gd name="T0" fmla="*/ 10800 w 21600"/>
                <a:gd name="T1" fmla="*/ 0 h 21600"/>
                <a:gd name="T2" fmla="*/ 3163 w 21600"/>
                <a:gd name="T3" fmla="*/ 3163 h 21600"/>
                <a:gd name="T4" fmla="*/ 0 w 21600"/>
                <a:gd name="T5" fmla="*/ 10800 h 21600"/>
                <a:gd name="T6" fmla="*/ 3163 w 21600"/>
                <a:gd name="T7" fmla="*/ 18437 h 21600"/>
                <a:gd name="T8" fmla="*/ 10800 w 21600"/>
                <a:gd name="T9" fmla="*/ 21600 h 21600"/>
                <a:gd name="T10" fmla="*/ 18437 w 21600"/>
                <a:gd name="T11" fmla="*/ 18437 h 21600"/>
                <a:gd name="T12" fmla="*/ 21600 w 21600"/>
                <a:gd name="T13" fmla="*/ 10800 h 21600"/>
                <a:gd name="T14" fmla="*/ 18437 w 21600"/>
                <a:gd name="T15" fmla="*/ 3163 h 21600"/>
                <a:gd name="T16" fmla="*/ 3163 w 21600"/>
                <a:gd name="T17" fmla="*/ 3163 h 21600"/>
                <a:gd name="T18" fmla="*/ 18437 w 21600"/>
                <a:gd name="T19" fmla="*/ 1843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5398" y="10800"/>
                  </a:moveTo>
                  <a:cubicBezTo>
                    <a:pt x="5398" y="13783"/>
                    <a:pt x="7817" y="16202"/>
                    <a:pt x="10800" y="16202"/>
                  </a:cubicBezTo>
                  <a:cubicBezTo>
                    <a:pt x="13783" y="16202"/>
                    <a:pt x="16202" y="13783"/>
                    <a:pt x="16202" y="10800"/>
                  </a:cubicBezTo>
                  <a:cubicBezTo>
                    <a:pt x="16202" y="7817"/>
                    <a:pt x="13783" y="5398"/>
                    <a:pt x="10800" y="5398"/>
                  </a:cubicBezTo>
                  <a:cubicBezTo>
                    <a:pt x="7817" y="5398"/>
                    <a:pt x="5398" y="7817"/>
                    <a:pt x="5398" y="10800"/>
                  </a:cubicBezTo>
                  <a:close/>
                </a:path>
              </a:pathLst>
            </a:custGeom>
            <a:solidFill>
              <a:srgbClr val="0000FF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>
              <a:outerShdw dist="107763" dir="2700000" algn="ctr" rotWithShape="0">
                <a:srgbClr val="DDDDDD"/>
              </a:outerShdw>
            </a:effectLst>
          </p:spPr>
          <p:txBody>
            <a:bodyPr wrap="none" anchor="ctr"/>
            <a:lstStyle/>
            <a:p>
              <a:endParaRPr lang="ja-JP" altLang="en-US" dirty="0">
                <a:solidFill>
                  <a:srgbClr val="0000FF"/>
                </a:solidFill>
              </a:endParaRPr>
            </a:p>
          </p:txBody>
        </p:sp>
        <p:sp>
          <p:nvSpPr>
            <p:cNvPr id="18" name="AutoShape 16"/>
            <p:cNvSpPr>
              <a:spLocks noChangeAspect="1" noChangeArrowheads="1"/>
            </p:cNvSpPr>
            <p:nvPr/>
          </p:nvSpPr>
          <p:spPr bwMode="auto">
            <a:xfrm>
              <a:off x="1163" y="3003"/>
              <a:ext cx="462" cy="466"/>
            </a:xfrm>
            <a:custGeom>
              <a:avLst/>
              <a:gdLst>
                <a:gd name="G0" fmla="+- 5398 0 0"/>
                <a:gd name="G1" fmla="+- 21600 0 5398"/>
                <a:gd name="G2" fmla="+- 21600 0 5398"/>
                <a:gd name="G3" fmla="*/ G0 2929 10000"/>
                <a:gd name="G4" fmla="+- 21600 0 G3"/>
                <a:gd name="G5" fmla="+- 21600 0 G3"/>
                <a:gd name="T0" fmla="*/ 10800 w 21600"/>
                <a:gd name="T1" fmla="*/ 0 h 21600"/>
                <a:gd name="T2" fmla="*/ 3163 w 21600"/>
                <a:gd name="T3" fmla="*/ 3163 h 21600"/>
                <a:gd name="T4" fmla="*/ 0 w 21600"/>
                <a:gd name="T5" fmla="*/ 10800 h 21600"/>
                <a:gd name="T6" fmla="*/ 3163 w 21600"/>
                <a:gd name="T7" fmla="*/ 18437 h 21600"/>
                <a:gd name="T8" fmla="*/ 10800 w 21600"/>
                <a:gd name="T9" fmla="*/ 21600 h 21600"/>
                <a:gd name="T10" fmla="*/ 18437 w 21600"/>
                <a:gd name="T11" fmla="*/ 18437 h 21600"/>
                <a:gd name="T12" fmla="*/ 21600 w 21600"/>
                <a:gd name="T13" fmla="*/ 10800 h 21600"/>
                <a:gd name="T14" fmla="*/ 18437 w 21600"/>
                <a:gd name="T15" fmla="*/ 3163 h 21600"/>
                <a:gd name="T16" fmla="*/ 3163 w 21600"/>
                <a:gd name="T17" fmla="*/ 3163 h 21600"/>
                <a:gd name="T18" fmla="*/ 18437 w 21600"/>
                <a:gd name="T19" fmla="*/ 1843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5398" y="10800"/>
                  </a:moveTo>
                  <a:cubicBezTo>
                    <a:pt x="5398" y="13783"/>
                    <a:pt x="7817" y="16202"/>
                    <a:pt x="10800" y="16202"/>
                  </a:cubicBezTo>
                  <a:cubicBezTo>
                    <a:pt x="13783" y="16202"/>
                    <a:pt x="16202" y="13783"/>
                    <a:pt x="16202" y="10800"/>
                  </a:cubicBezTo>
                  <a:cubicBezTo>
                    <a:pt x="16202" y="7817"/>
                    <a:pt x="13783" y="5398"/>
                    <a:pt x="10800" y="5398"/>
                  </a:cubicBezTo>
                  <a:cubicBezTo>
                    <a:pt x="7817" y="5398"/>
                    <a:pt x="5398" y="7817"/>
                    <a:pt x="5398" y="10800"/>
                  </a:cubicBezTo>
                  <a:close/>
                </a:path>
              </a:pathLst>
            </a:custGeom>
            <a:solidFill>
              <a:srgbClr val="0000FF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>
              <a:outerShdw dist="107763" dir="2700000" algn="ctr" rotWithShape="0">
                <a:srgbClr val="DDDDDD"/>
              </a:outerShdw>
            </a:effectLst>
          </p:spPr>
          <p:txBody>
            <a:bodyPr wrap="none" anchor="ctr"/>
            <a:lstStyle/>
            <a:p>
              <a:endParaRPr lang="ja-JP" altLang="en-US" dirty="0">
                <a:solidFill>
                  <a:srgbClr val="0000FF"/>
                </a:solidFill>
              </a:endParaRPr>
            </a:p>
          </p:txBody>
        </p:sp>
        <p:sp>
          <p:nvSpPr>
            <p:cNvPr id="22" name="Freeform 17"/>
            <p:cNvSpPr>
              <a:spLocks noChangeAspect="1"/>
            </p:cNvSpPr>
            <p:nvPr/>
          </p:nvSpPr>
          <p:spPr bwMode="auto">
            <a:xfrm>
              <a:off x="1613" y="2916"/>
              <a:ext cx="795" cy="538"/>
            </a:xfrm>
            <a:custGeom>
              <a:avLst/>
              <a:gdLst>
                <a:gd name="T0" fmla="*/ 82 w 4263"/>
                <a:gd name="T1" fmla="*/ 582 h 2891"/>
                <a:gd name="T2" fmla="*/ 82 w 4263"/>
                <a:gd name="T3" fmla="*/ 1119 h 2891"/>
                <a:gd name="T4" fmla="*/ 1036 w 4263"/>
                <a:gd name="T5" fmla="*/ 1119 h 2891"/>
                <a:gd name="T6" fmla="*/ 1027 w 4263"/>
                <a:gd name="T7" fmla="*/ 1137 h 2891"/>
                <a:gd name="T8" fmla="*/ 673 w 4263"/>
                <a:gd name="T9" fmla="*/ 1437 h 2891"/>
                <a:gd name="T10" fmla="*/ 473 w 4263"/>
                <a:gd name="T11" fmla="*/ 1655 h 2891"/>
                <a:gd name="T12" fmla="*/ 300 w 4263"/>
                <a:gd name="T13" fmla="*/ 1919 h 2891"/>
                <a:gd name="T14" fmla="*/ 136 w 4263"/>
                <a:gd name="T15" fmla="*/ 2237 h 2891"/>
                <a:gd name="T16" fmla="*/ 27 w 4263"/>
                <a:gd name="T17" fmla="*/ 2573 h 2891"/>
                <a:gd name="T18" fmla="*/ 0 w 4263"/>
                <a:gd name="T19" fmla="*/ 2846 h 2891"/>
                <a:gd name="T20" fmla="*/ 0 w 4263"/>
                <a:gd name="T21" fmla="*/ 2891 h 2891"/>
                <a:gd name="T22" fmla="*/ 1900 w 4263"/>
                <a:gd name="T23" fmla="*/ 2891 h 2891"/>
                <a:gd name="T24" fmla="*/ 1900 w 4263"/>
                <a:gd name="T25" fmla="*/ 2855 h 2891"/>
                <a:gd name="T26" fmla="*/ 2063 w 4263"/>
                <a:gd name="T27" fmla="*/ 2582 h 2891"/>
                <a:gd name="T28" fmla="*/ 2291 w 4263"/>
                <a:gd name="T29" fmla="*/ 2400 h 2891"/>
                <a:gd name="T30" fmla="*/ 2482 w 4263"/>
                <a:gd name="T31" fmla="*/ 2237 h 2891"/>
                <a:gd name="T32" fmla="*/ 2782 w 4263"/>
                <a:gd name="T33" fmla="*/ 2019 h 2891"/>
                <a:gd name="T34" fmla="*/ 2827 w 4263"/>
                <a:gd name="T35" fmla="*/ 2010 h 2891"/>
                <a:gd name="T36" fmla="*/ 3482 w 4263"/>
                <a:gd name="T37" fmla="*/ 2873 h 2891"/>
                <a:gd name="T38" fmla="*/ 4263 w 4263"/>
                <a:gd name="T39" fmla="*/ 2873 h 2891"/>
                <a:gd name="T40" fmla="*/ 3327 w 4263"/>
                <a:gd name="T41" fmla="*/ 1664 h 2891"/>
                <a:gd name="T42" fmla="*/ 3300 w 4263"/>
                <a:gd name="T43" fmla="*/ 1646 h 2891"/>
                <a:gd name="T44" fmla="*/ 3491 w 4263"/>
                <a:gd name="T45" fmla="*/ 1446 h 2891"/>
                <a:gd name="T46" fmla="*/ 3727 w 4263"/>
                <a:gd name="T47" fmla="*/ 1091 h 2891"/>
                <a:gd name="T48" fmla="*/ 3836 w 4263"/>
                <a:gd name="T49" fmla="*/ 728 h 2891"/>
                <a:gd name="T50" fmla="*/ 3863 w 4263"/>
                <a:gd name="T51" fmla="*/ 400 h 2891"/>
                <a:gd name="T52" fmla="*/ 3800 w 4263"/>
                <a:gd name="T53" fmla="*/ 109 h 2891"/>
                <a:gd name="T54" fmla="*/ 3736 w 4263"/>
                <a:gd name="T55" fmla="*/ 0 h 2891"/>
                <a:gd name="T56" fmla="*/ 3191 w 4263"/>
                <a:gd name="T57" fmla="*/ 328 h 2891"/>
                <a:gd name="T58" fmla="*/ 3236 w 4263"/>
                <a:gd name="T59" fmla="*/ 409 h 2891"/>
                <a:gd name="T60" fmla="*/ 3227 w 4263"/>
                <a:gd name="T61" fmla="*/ 700 h 2891"/>
                <a:gd name="T62" fmla="*/ 3109 w 4263"/>
                <a:gd name="T63" fmla="*/ 973 h 2891"/>
                <a:gd name="T64" fmla="*/ 2936 w 4263"/>
                <a:gd name="T65" fmla="*/ 1182 h 2891"/>
                <a:gd name="T66" fmla="*/ 2473 w 4263"/>
                <a:gd name="T67" fmla="*/ 573 h 2891"/>
                <a:gd name="T68" fmla="*/ 1782 w 4263"/>
                <a:gd name="T69" fmla="*/ 582 h 2891"/>
                <a:gd name="T70" fmla="*/ 2482 w 4263"/>
                <a:gd name="T71" fmla="*/ 1528 h 2891"/>
                <a:gd name="T72" fmla="*/ 2400 w 4263"/>
                <a:gd name="T73" fmla="*/ 1564 h 2891"/>
                <a:gd name="T74" fmla="*/ 1854 w 4263"/>
                <a:gd name="T75" fmla="*/ 1919 h 2891"/>
                <a:gd name="T76" fmla="*/ 1591 w 4263"/>
                <a:gd name="T77" fmla="*/ 2191 h 2891"/>
                <a:gd name="T78" fmla="*/ 1473 w 4263"/>
                <a:gd name="T79" fmla="*/ 2328 h 2891"/>
                <a:gd name="T80" fmla="*/ 1454 w 4263"/>
                <a:gd name="T81" fmla="*/ 2355 h 2891"/>
                <a:gd name="T82" fmla="*/ 836 w 4263"/>
                <a:gd name="T83" fmla="*/ 2355 h 2891"/>
                <a:gd name="T84" fmla="*/ 1164 w 4263"/>
                <a:gd name="T85" fmla="*/ 1782 h 2891"/>
                <a:gd name="T86" fmla="*/ 1691 w 4263"/>
                <a:gd name="T87" fmla="*/ 1400 h 2891"/>
                <a:gd name="T88" fmla="*/ 1727 w 4263"/>
                <a:gd name="T89" fmla="*/ 1337 h 2891"/>
                <a:gd name="T90" fmla="*/ 1727 w 4263"/>
                <a:gd name="T91" fmla="*/ 582 h 2891"/>
                <a:gd name="T92" fmla="*/ 82 w 4263"/>
                <a:gd name="T93" fmla="*/ 582 h 28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4263" h="2891">
                  <a:moveTo>
                    <a:pt x="82" y="582"/>
                  </a:moveTo>
                  <a:lnTo>
                    <a:pt x="82" y="1119"/>
                  </a:lnTo>
                  <a:lnTo>
                    <a:pt x="1036" y="1119"/>
                  </a:lnTo>
                  <a:lnTo>
                    <a:pt x="1027" y="1137"/>
                  </a:lnTo>
                  <a:cubicBezTo>
                    <a:pt x="967" y="1190"/>
                    <a:pt x="765" y="1351"/>
                    <a:pt x="673" y="1437"/>
                  </a:cubicBezTo>
                  <a:cubicBezTo>
                    <a:pt x="581" y="1523"/>
                    <a:pt x="535" y="1575"/>
                    <a:pt x="473" y="1655"/>
                  </a:cubicBezTo>
                  <a:cubicBezTo>
                    <a:pt x="411" y="1735"/>
                    <a:pt x="356" y="1822"/>
                    <a:pt x="300" y="1919"/>
                  </a:cubicBezTo>
                  <a:cubicBezTo>
                    <a:pt x="244" y="2016"/>
                    <a:pt x="181" y="2128"/>
                    <a:pt x="136" y="2237"/>
                  </a:cubicBezTo>
                  <a:lnTo>
                    <a:pt x="27" y="2573"/>
                  </a:lnTo>
                  <a:lnTo>
                    <a:pt x="0" y="2846"/>
                  </a:lnTo>
                  <a:lnTo>
                    <a:pt x="0" y="2891"/>
                  </a:lnTo>
                  <a:lnTo>
                    <a:pt x="1900" y="2891"/>
                  </a:lnTo>
                  <a:lnTo>
                    <a:pt x="1900" y="2855"/>
                  </a:lnTo>
                  <a:cubicBezTo>
                    <a:pt x="1927" y="2803"/>
                    <a:pt x="1998" y="2658"/>
                    <a:pt x="2063" y="2582"/>
                  </a:cubicBezTo>
                  <a:cubicBezTo>
                    <a:pt x="2128" y="2506"/>
                    <a:pt x="2221" y="2457"/>
                    <a:pt x="2291" y="2400"/>
                  </a:cubicBezTo>
                  <a:cubicBezTo>
                    <a:pt x="2361" y="2343"/>
                    <a:pt x="2400" y="2301"/>
                    <a:pt x="2482" y="2237"/>
                  </a:cubicBezTo>
                  <a:cubicBezTo>
                    <a:pt x="2564" y="2173"/>
                    <a:pt x="2725" y="2057"/>
                    <a:pt x="2782" y="2019"/>
                  </a:cubicBezTo>
                  <a:lnTo>
                    <a:pt x="2827" y="2010"/>
                  </a:lnTo>
                  <a:lnTo>
                    <a:pt x="3482" y="2873"/>
                  </a:lnTo>
                  <a:lnTo>
                    <a:pt x="4263" y="2873"/>
                  </a:lnTo>
                  <a:lnTo>
                    <a:pt x="3327" y="1664"/>
                  </a:lnTo>
                  <a:lnTo>
                    <a:pt x="3300" y="1646"/>
                  </a:lnTo>
                  <a:cubicBezTo>
                    <a:pt x="3327" y="1610"/>
                    <a:pt x="3420" y="1539"/>
                    <a:pt x="3491" y="1446"/>
                  </a:cubicBezTo>
                  <a:cubicBezTo>
                    <a:pt x="3562" y="1353"/>
                    <a:pt x="3669" y="1211"/>
                    <a:pt x="3727" y="1091"/>
                  </a:cubicBezTo>
                  <a:cubicBezTo>
                    <a:pt x="3785" y="971"/>
                    <a:pt x="3813" y="843"/>
                    <a:pt x="3836" y="728"/>
                  </a:cubicBezTo>
                  <a:cubicBezTo>
                    <a:pt x="3859" y="613"/>
                    <a:pt x="3869" y="503"/>
                    <a:pt x="3863" y="400"/>
                  </a:cubicBezTo>
                  <a:cubicBezTo>
                    <a:pt x="3857" y="297"/>
                    <a:pt x="3821" y="176"/>
                    <a:pt x="3800" y="109"/>
                  </a:cubicBezTo>
                  <a:lnTo>
                    <a:pt x="3736" y="0"/>
                  </a:lnTo>
                  <a:lnTo>
                    <a:pt x="3191" y="328"/>
                  </a:lnTo>
                  <a:lnTo>
                    <a:pt x="3236" y="409"/>
                  </a:lnTo>
                  <a:cubicBezTo>
                    <a:pt x="3242" y="471"/>
                    <a:pt x="3248" y="606"/>
                    <a:pt x="3227" y="700"/>
                  </a:cubicBezTo>
                  <a:cubicBezTo>
                    <a:pt x="3206" y="794"/>
                    <a:pt x="3158" y="893"/>
                    <a:pt x="3109" y="973"/>
                  </a:cubicBezTo>
                  <a:lnTo>
                    <a:pt x="2936" y="1182"/>
                  </a:lnTo>
                  <a:lnTo>
                    <a:pt x="2473" y="573"/>
                  </a:lnTo>
                  <a:lnTo>
                    <a:pt x="1782" y="582"/>
                  </a:lnTo>
                  <a:lnTo>
                    <a:pt x="2482" y="1528"/>
                  </a:lnTo>
                  <a:lnTo>
                    <a:pt x="2400" y="1564"/>
                  </a:lnTo>
                  <a:cubicBezTo>
                    <a:pt x="2295" y="1629"/>
                    <a:pt x="1989" y="1815"/>
                    <a:pt x="1854" y="1919"/>
                  </a:cubicBezTo>
                  <a:cubicBezTo>
                    <a:pt x="1719" y="2023"/>
                    <a:pt x="1655" y="2123"/>
                    <a:pt x="1591" y="2191"/>
                  </a:cubicBezTo>
                  <a:cubicBezTo>
                    <a:pt x="1527" y="2259"/>
                    <a:pt x="1496" y="2301"/>
                    <a:pt x="1473" y="2328"/>
                  </a:cubicBezTo>
                  <a:lnTo>
                    <a:pt x="1454" y="2355"/>
                  </a:lnTo>
                  <a:lnTo>
                    <a:pt x="836" y="2355"/>
                  </a:lnTo>
                  <a:cubicBezTo>
                    <a:pt x="788" y="2260"/>
                    <a:pt x="1022" y="1941"/>
                    <a:pt x="1164" y="1782"/>
                  </a:cubicBezTo>
                  <a:cubicBezTo>
                    <a:pt x="1306" y="1623"/>
                    <a:pt x="1597" y="1474"/>
                    <a:pt x="1691" y="1400"/>
                  </a:cubicBezTo>
                  <a:lnTo>
                    <a:pt x="1727" y="1337"/>
                  </a:lnTo>
                  <a:lnTo>
                    <a:pt x="1727" y="582"/>
                  </a:lnTo>
                  <a:lnTo>
                    <a:pt x="82" y="582"/>
                  </a:lnTo>
                  <a:close/>
                </a:path>
              </a:pathLst>
            </a:custGeom>
            <a:solidFill>
              <a:srgbClr val="0000FF"/>
            </a:solidFill>
            <a:ln w="12700" cmpd="sng">
              <a:solidFill>
                <a:schemeClr val="tx1"/>
              </a:solidFill>
              <a:round/>
              <a:headEnd/>
              <a:tailEnd/>
            </a:ln>
            <a:effectLst>
              <a:outerShdw dist="107763" dir="2700000" algn="ctr" rotWithShape="0">
                <a:srgbClr val="DDDDDD"/>
              </a:outerShdw>
            </a:effectLst>
          </p:spPr>
          <p:txBody>
            <a:bodyPr wrap="none" anchor="ctr"/>
            <a:lstStyle/>
            <a:p>
              <a:endParaRPr lang="ja-JP" altLang="en-US" dirty="0">
                <a:solidFill>
                  <a:srgbClr val="0000FF"/>
                </a:solidFill>
              </a:endParaRPr>
            </a:p>
          </p:txBody>
        </p:sp>
        <p:sp>
          <p:nvSpPr>
            <p:cNvPr id="23" name="WordArt 18"/>
            <p:cNvSpPr>
              <a:spLocks noChangeAspect="1" noChangeArrowheads="1" noChangeShapeType="1" noTextEdit="1"/>
            </p:cNvSpPr>
            <p:nvPr/>
          </p:nvSpPr>
          <p:spPr bwMode="auto">
            <a:xfrm>
              <a:off x="1115" y="3511"/>
              <a:ext cx="697" cy="101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en-US" altLang="ja-JP" sz="3600" b="1" kern="10" dirty="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0000FF"/>
                  </a:solidFill>
                  <a:effectLst>
                    <a:outerShdw dist="107763" dir="2700000" algn="ctr" rotWithShape="0">
                      <a:srgbClr val="DDDDDD"/>
                    </a:outerShdw>
                  </a:effectLst>
                  <a:latin typeface="Arial Narrow"/>
                </a:rPr>
                <a:t>FUJI OOZX</a:t>
              </a:r>
              <a:endParaRPr lang="ja-JP" altLang="en-US" sz="3600" b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107763" dir="2700000" algn="ctr" rotWithShape="0">
                    <a:srgbClr val="DDDDDD"/>
                  </a:outerShdw>
                </a:effectLst>
                <a:latin typeface="Arial Narrow"/>
              </a:endParaRPr>
            </a:p>
          </p:txBody>
        </p:sp>
        <p:sp>
          <p:nvSpPr>
            <p:cNvPr id="25" name="AutoShape 19"/>
            <p:cNvSpPr>
              <a:spLocks noChangeAspect="1" noChangeArrowheads="1"/>
            </p:cNvSpPr>
            <p:nvPr/>
          </p:nvSpPr>
          <p:spPr bwMode="auto">
            <a:xfrm rot="5400000">
              <a:off x="739" y="3004"/>
              <a:ext cx="466" cy="457"/>
            </a:xfrm>
            <a:custGeom>
              <a:avLst/>
              <a:gdLst>
                <a:gd name="G0" fmla="+- 6759 0 0"/>
                <a:gd name="G1" fmla="+- -7662312 0 0"/>
                <a:gd name="G2" fmla="+- 0 0 -7662312"/>
                <a:gd name="T0" fmla="*/ 0 256 1"/>
                <a:gd name="T1" fmla="*/ 180 256 1"/>
                <a:gd name="G3" fmla="+- -7662312 T0 T1"/>
                <a:gd name="T2" fmla="*/ 0 256 1"/>
                <a:gd name="T3" fmla="*/ 90 256 1"/>
                <a:gd name="G4" fmla="+- -7662312 T2 T3"/>
                <a:gd name="G5" fmla="*/ G4 2 1"/>
                <a:gd name="T4" fmla="*/ 90 256 1"/>
                <a:gd name="T5" fmla="*/ 0 256 1"/>
                <a:gd name="G6" fmla="+- -7662312 T4 T5"/>
                <a:gd name="G7" fmla="*/ G6 2 1"/>
                <a:gd name="G8" fmla="abs -7662312"/>
                <a:gd name="T6" fmla="*/ 0 256 1"/>
                <a:gd name="T7" fmla="*/ 90 256 1"/>
                <a:gd name="G9" fmla="+- G8 T6 T7"/>
                <a:gd name="G10" fmla="?: G9 G7 G5"/>
                <a:gd name="T8" fmla="*/ 0 256 1"/>
                <a:gd name="T9" fmla="*/ 360 256 1"/>
                <a:gd name="G11" fmla="+- G10 T8 T9"/>
                <a:gd name="G12" fmla="?: G10 G11 G10"/>
                <a:gd name="T10" fmla="*/ 0 256 1"/>
                <a:gd name="T11" fmla="*/ 360 256 1"/>
                <a:gd name="G13" fmla="+- G12 T10 T11"/>
                <a:gd name="G14" fmla="?: G12 G13 G12"/>
                <a:gd name="G15" fmla="+- 0 0 G14"/>
                <a:gd name="G16" fmla="+- 10800 0 0"/>
                <a:gd name="G17" fmla="+- 10800 0 6759"/>
                <a:gd name="G18" fmla="*/ 6759 1 2"/>
                <a:gd name="G19" fmla="+- G18 5400 0"/>
                <a:gd name="G20" fmla="cos G19 -7662312"/>
                <a:gd name="G21" fmla="sin G19 -7662312"/>
                <a:gd name="G22" fmla="+- G20 10800 0"/>
                <a:gd name="G23" fmla="+- G21 10800 0"/>
                <a:gd name="G24" fmla="+- 10800 0 G20"/>
                <a:gd name="G25" fmla="+- 6759 10800 0"/>
                <a:gd name="G26" fmla="?: G9 G17 G25"/>
                <a:gd name="G27" fmla="?: G9 0 21600"/>
                <a:gd name="G28" fmla="cos 10800 -7662312"/>
                <a:gd name="G29" fmla="sin 10800 -7662312"/>
                <a:gd name="G30" fmla="sin 6759 -7662312"/>
                <a:gd name="G31" fmla="+- G28 10800 0"/>
                <a:gd name="G32" fmla="+- G29 10800 0"/>
                <a:gd name="G33" fmla="+- G30 10800 0"/>
                <a:gd name="G34" fmla="?: G4 0 G31"/>
                <a:gd name="G35" fmla="?: -7662312 G34 0"/>
                <a:gd name="G36" fmla="?: G6 G35 G31"/>
                <a:gd name="G37" fmla="+- 21600 0 G36"/>
                <a:gd name="G38" fmla="?: G4 0 G33"/>
                <a:gd name="G39" fmla="?: -7662312 G38 G32"/>
                <a:gd name="G40" fmla="?: G6 G39 0"/>
                <a:gd name="G41" fmla="?: G4 G32 21600"/>
                <a:gd name="G42" fmla="?: G6 G41 G33"/>
                <a:gd name="T12" fmla="*/ 10800 w 21600"/>
                <a:gd name="T13" fmla="*/ 0 h 21600"/>
                <a:gd name="T14" fmla="*/ 6825 w 21600"/>
                <a:gd name="T15" fmla="*/ 2971 h 21600"/>
                <a:gd name="T16" fmla="*/ 10800 w 21600"/>
                <a:gd name="T17" fmla="*/ 4041 h 21600"/>
                <a:gd name="T18" fmla="*/ 14775 w 21600"/>
                <a:gd name="T19" fmla="*/ 2971 h 21600"/>
                <a:gd name="T20" fmla="*/ G36 w 21600"/>
                <a:gd name="T21" fmla="*/ G40 h 21600"/>
                <a:gd name="T22" fmla="*/ G37 w 21600"/>
                <a:gd name="T23" fmla="*/ G42 h 21600"/>
              </a:gdLst>
              <a:ahLst/>
              <a:cxnLst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T20" t="T21" r="T22" b="T23"/>
              <a:pathLst>
                <a:path w="21600" h="21600">
                  <a:moveTo>
                    <a:pt x="7740" y="4773"/>
                  </a:moveTo>
                  <a:cubicBezTo>
                    <a:pt x="8688" y="4291"/>
                    <a:pt x="9736" y="4040"/>
                    <a:pt x="10800" y="4041"/>
                  </a:cubicBezTo>
                  <a:cubicBezTo>
                    <a:pt x="11863" y="4041"/>
                    <a:pt x="12911" y="4291"/>
                    <a:pt x="13859" y="4773"/>
                  </a:cubicBezTo>
                  <a:lnTo>
                    <a:pt x="15689" y="1170"/>
                  </a:lnTo>
                  <a:cubicBezTo>
                    <a:pt x="14174" y="400"/>
                    <a:pt x="12499" y="-1"/>
                    <a:pt x="10799" y="0"/>
                  </a:cubicBezTo>
                  <a:cubicBezTo>
                    <a:pt x="9100" y="0"/>
                    <a:pt x="7425" y="400"/>
                    <a:pt x="5910" y="1170"/>
                  </a:cubicBezTo>
                  <a:close/>
                </a:path>
              </a:pathLst>
            </a:custGeom>
            <a:solidFill>
              <a:srgbClr val="0000FF"/>
            </a:solidFill>
            <a:ln w="9525">
              <a:noFill/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ja-JP" altLang="en-US" dirty="0">
                <a:solidFill>
                  <a:srgbClr val="0000FF"/>
                </a:solidFill>
              </a:endParaRPr>
            </a:p>
          </p:txBody>
        </p:sp>
      </p:grpSp>
      <p:sp>
        <p:nvSpPr>
          <p:cNvPr id="26" name="Line 6"/>
          <p:cNvSpPr>
            <a:spLocks noChangeShapeType="1"/>
          </p:cNvSpPr>
          <p:nvPr/>
        </p:nvSpPr>
        <p:spPr bwMode="auto">
          <a:xfrm>
            <a:off x="71411" y="692696"/>
            <a:ext cx="8961412" cy="0"/>
          </a:xfrm>
          <a:prstGeom prst="line">
            <a:avLst/>
          </a:prstGeom>
          <a:noFill/>
          <a:ln w="101600" cmpd="thickThin">
            <a:solidFill>
              <a:srgbClr val="0066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ja-JP" altLang="en-US" dirty="0">
              <a:solidFill>
                <a:srgbClr val="000000"/>
              </a:solidFill>
            </a:endParaRPr>
          </a:p>
        </p:txBody>
      </p:sp>
      <p:sp>
        <p:nvSpPr>
          <p:cNvPr id="27" name="正方形/長方形 26"/>
          <p:cNvSpPr/>
          <p:nvPr/>
        </p:nvSpPr>
        <p:spPr>
          <a:xfrm>
            <a:off x="98765" y="69234"/>
            <a:ext cx="7477688" cy="56440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ja-JP" altLang="en-US" sz="2800" b="1" dirty="0">
                <a:solidFill>
                  <a:srgbClr val="0000FF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■ </a:t>
            </a:r>
            <a:r>
              <a:rPr lang="en-US" altLang="ja-JP" sz="2800" b="1" dirty="0">
                <a:solidFill>
                  <a:srgbClr val="0000FF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Corporate </a:t>
            </a:r>
            <a:r>
              <a:rPr lang="en-US" altLang="ja-JP" sz="2800" b="1" dirty="0" smtClean="0">
                <a:solidFill>
                  <a:srgbClr val="0000FF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 Identity</a:t>
            </a:r>
            <a:endParaRPr lang="ja-JP" altLang="en-US" sz="2800" b="1" dirty="0">
              <a:solidFill>
                <a:srgbClr val="0000FF"/>
              </a:solidFill>
              <a:latin typeface="HGP創英角ﾎﾟｯﾌﾟ体" panose="040B0A00000000000000" pitchFamily="50" charset="-128"/>
              <a:ea typeface="HGP創英角ﾎﾟｯﾌﾟ体" panose="040B0A00000000000000" pitchFamily="50" charset="-128"/>
            </a:endParaRPr>
          </a:p>
        </p:txBody>
      </p:sp>
      <p:sp>
        <p:nvSpPr>
          <p:cNvPr id="11" name="正方形/長方形 10"/>
          <p:cNvSpPr/>
          <p:nvPr/>
        </p:nvSpPr>
        <p:spPr>
          <a:xfrm>
            <a:off x="179512" y="1426145"/>
            <a:ext cx="8771345" cy="4524315"/>
          </a:xfrm>
          <a:prstGeom prst="rect">
            <a:avLst/>
          </a:prstGeom>
          <a:solidFill>
            <a:srgbClr val="6600FF"/>
          </a:solidFill>
        </p:spPr>
        <p:txBody>
          <a:bodyPr wrap="square">
            <a:spAutoFit/>
          </a:bodyPr>
          <a:lstStyle/>
          <a:p>
            <a:r>
              <a:rPr lang="ja-JP" altLang="en-US" sz="4800" dirty="0" smtClean="0">
                <a:solidFill>
                  <a:prstClr val="white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 </a:t>
            </a:r>
            <a:endParaRPr lang="en-US" altLang="ja-JP" sz="4800" dirty="0" smtClean="0">
              <a:solidFill>
                <a:prstClr val="white"/>
              </a:solidFill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  <a:p>
            <a:r>
              <a:rPr lang="ja-JP" altLang="en-US" sz="4800" dirty="0">
                <a:solidFill>
                  <a:prstClr val="white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 </a:t>
            </a:r>
            <a:r>
              <a:rPr lang="zh-TW" altLang="en-US" sz="4800" dirty="0" smtClean="0">
                <a:solidFill>
                  <a:prstClr val="white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Ｒｅｔｕｒｎ</a:t>
            </a:r>
            <a:r>
              <a:rPr lang="zh-TW" altLang="en-US" sz="4800" dirty="0">
                <a:solidFill>
                  <a:prstClr val="white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 </a:t>
            </a:r>
            <a:r>
              <a:rPr lang="en-US" altLang="zh-TW" sz="4800" dirty="0" smtClean="0">
                <a:solidFill>
                  <a:prstClr val="white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to</a:t>
            </a:r>
            <a:r>
              <a:rPr lang="zh-TW" altLang="en-US" sz="4800" dirty="0">
                <a:solidFill>
                  <a:prstClr val="white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 </a:t>
            </a:r>
            <a:r>
              <a:rPr lang="en-US" altLang="zh-TW" sz="4800" dirty="0" smtClean="0">
                <a:solidFill>
                  <a:prstClr val="white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our</a:t>
            </a:r>
            <a:r>
              <a:rPr lang="zh-TW" altLang="en-US" sz="4800" dirty="0">
                <a:solidFill>
                  <a:prstClr val="white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 </a:t>
            </a:r>
            <a:r>
              <a:rPr lang="zh-TW" altLang="en-US" sz="4800" dirty="0" smtClean="0">
                <a:solidFill>
                  <a:prstClr val="white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Ｏｒｉｇｉｎ，</a:t>
            </a:r>
            <a:endParaRPr lang="en-US" altLang="zh-TW" sz="4800" dirty="0" smtClean="0">
              <a:solidFill>
                <a:prstClr val="white"/>
              </a:solidFill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  <a:p>
            <a:r>
              <a:rPr lang="ja-JP" altLang="en-US" sz="4800" dirty="0" smtClean="0">
                <a:solidFill>
                  <a:prstClr val="white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   </a:t>
            </a:r>
            <a:r>
              <a:rPr lang="zh-TW" altLang="en-US" sz="4800" dirty="0" smtClean="0">
                <a:solidFill>
                  <a:prstClr val="white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Ｃｒｅａｔｉｎｇ </a:t>
            </a:r>
            <a:r>
              <a:rPr lang="en-US" altLang="zh-TW" sz="4800" dirty="0" smtClean="0">
                <a:solidFill>
                  <a:prstClr val="white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to</a:t>
            </a:r>
            <a:r>
              <a:rPr lang="zh-TW" altLang="en-US" sz="4800" dirty="0" smtClean="0">
                <a:solidFill>
                  <a:prstClr val="white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 </a:t>
            </a:r>
            <a:r>
              <a:rPr lang="en-US" altLang="zh-TW" sz="4800" dirty="0" smtClean="0">
                <a:solidFill>
                  <a:prstClr val="white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your</a:t>
            </a:r>
            <a:r>
              <a:rPr lang="zh-TW" altLang="en-US" sz="4800" dirty="0" smtClean="0">
                <a:solidFill>
                  <a:prstClr val="white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 Ｄｒｅａｍ </a:t>
            </a:r>
            <a:r>
              <a:rPr lang="en-US" altLang="zh-TW" sz="4800" dirty="0" smtClean="0">
                <a:solidFill>
                  <a:prstClr val="white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!</a:t>
            </a:r>
          </a:p>
          <a:p>
            <a:endParaRPr lang="en-US" altLang="zh-TW" sz="4800" dirty="0" smtClean="0">
              <a:solidFill>
                <a:prstClr val="white"/>
              </a:solidFill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  <a:p>
            <a:pPr algn="ctr"/>
            <a:r>
              <a:rPr lang="zh-TW" altLang="en-US" sz="4800" dirty="0" smtClean="0">
                <a:solidFill>
                  <a:srgbClr val="FFC000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（</a:t>
            </a:r>
            <a:r>
              <a:rPr lang="zh-TW" altLang="en-US" sz="4800" dirty="0">
                <a:solidFill>
                  <a:srgbClr val="FFC000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原点</a:t>
            </a:r>
            <a:r>
              <a:rPr lang="zh-TW" altLang="en-US" sz="4800" dirty="0" smtClean="0">
                <a:solidFill>
                  <a:srgbClr val="FFC000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回帰</a:t>
            </a:r>
            <a:r>
              <a:rPr lang="ja-JP" altLang="en-US" sz="4800" dirty="0" smtClean="0">
                <a:solidFill>
                  <a:srgbClr val="FFC000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，</a:t>
            </a:r>
            <a:r>
              <a:rPr lang="zh-TW" altLang="en-US" sz="4800" dirty="0" smtClean="0">
                <a:solidFill>
                  <a:srgbClr val="FFC000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夢</a:t>
            </a:r>
            <a:r>
              <a:rPr lang="zh-TW" altLang="en-US" sz="4800" dirty="0">
                <a:solidFill>
                  <a:srgbClr val="FFC000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創造</a:t>
            </a:r>
            <a:r>
              <a:rPr lang="zh-TW" altLang="en-US" sz="4800" dirty="0" smtClean="0">
                <a:solidFill>
                  <a:srgbClr val="FFC000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）</a:t>
            </a:r>
            <a:endParaRPr lang="en-US" altLang="zh-TW" sz="4800" dirty="0" smtClean="0">
              <a:solidFill>
                <a:srgbClr val="FFC000"/>
              </a:solidFill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  <a:p>
            <a:pPr algn="ctr"/>
            <a:endParaRPr lang="ja-JP" altLang="en-US" sz="4800" dirty="0">
              <a:solidFill>
                <a:prstClr val="white"/>
              </a:solidFill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7584161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roup 14"/>
          <p:cNvGrpSpPr>
            <a:grpSpLocks noChangeAspect="1"/>
          </p:cNvGrpSpPr>
          <p:nvPr/>
        </p:nvGrpSpPr>
        <p:grpSpPr bwMode="auto">
          <a:xfrm>
            <a:off x="7736235" y="21423"/>
            <a:ext cx="1314444" cy="551927"/>
            <a:chOff x="742" y="2916"/>
            <a:chExt cx="1666" cy="696"/>
          </a:xfrm>
        </p:grpSpPr>
        <p:sp>
          <p:nvSpPr>
            <p:cNvPr id="16" name="AutoShape 15"/>
            <p:cNvSpPr>
              <a:spLocks noChangeAspect="1" noChangeArrowheads="1"/>
            </p:cNvSpPr>
            <p:nvPr/>
          </p:nvSpPr>
          <p:spPr bwMode="auto">
            <a:xfrm>
              <a:off x="742" y="3003"/>
              <a:ext cx="462" cy="466"/>
            </a:xfrm>
            <a:custGeom>
              <a:avLst/>
              <a:gdLst>
                <a:gd name="G0" fmla="+- 5398 0 0"/>
                <a:gd name="G1" fmla="+- 21600 0 5398"/>
                <a:gd name="G2" fmla="+- 21600 0 5398"/>
                <a:gd name="G3" fmla="*/ G0 2929 10000"/>
                <a:gd name="G4" fmla="+- 21600 0 G3"/>
                <a:gd name="G5" fmla="+- 21600 0 G3"/>
                <a:gd name="T0" fmla="*/ 10800 w 21600"/>
                <a:gd name="T1" fmla="*/ 0 h 21600"/>
                <a:gd name="T2" fmla="*/ 3163 w 21600"/>
                <a:gd name="T3" fmla="*/ 3163 h 21600"/>
                <a:gd name="T4" fmla="*/ 0 w 21600"/>
                <a:gd name="T5" fmla="*/ 10800 h 21600"/>
                <a:gd name="T6" fmla="*/ 3163 w 21600"/>
                <a:gd name="T7" fmla="*/ 18437 h 21600"/>
                <a:gd name="T8" fmla="*/ 10800 w 21600"/>
                <a:gd name="T9" fmla="*/ 21600 h 21600"/>
                <a:gd name="T10" fmla="*/ 18437 w 21600"/>
                <a:gd name="T11" fmla="*/ 18437 h 21600"/>
                <a:gd name="T12" fmla="*/ 21600 w 21600"/>
                <a:gd name="T13" fmla="*/ 10800 h 21600"/>
                <a:gd name="T14" fmla="*/ 18437 w 21600"/>
                <a:gd name="T15" fmla="*/ 3163 h 21600"/>
                <a:gd name="T16" fmla="*/ 3163 w 21600"/>
                <a:gd name="T17" fmla="*/ 3163 h 21600"/>
                <a:gd name="T18" fmla="*/ 18437 w 21600"/>
                <a:gd name="T19" fmla="*/ 1843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5398" y="10800"/>
                  </a:moveTo>
                  <a:cubicBezTo>
                    <a:pt x="5398" y="13783"/>
                    <a:pt x="7817" y="16202"/>
                    <a:pt x="10800" y="16202"/>
                  </a:cubicBezTo>
                  <a:cubicBezTo>
                    <a:pt x="13783" y="16202"/>
                    <a:pt x="16202" y="13783"/>
                    <a:pt x="16202" y="10800"/>
                  </a:cubicBezTo>
                  <a:cubicBezTo>
                    <a:pt x="16202" y="7817"/>
                    <a:pt x="13783" y="5398"/>
                    <a:pt x="10800" y="5398"/>
                  </a:cubicBezTo>
                  <a:cubicBezTo>
                    <a:pt x="7817" y="5398"/>
                    <a:pt x="5398" y="7817"/>
                    <a:pt x="5398" y="10800"/>
                  </a:cubicBezTo>
                  <a:close/>
                </a:path>
              </a:pathLst>
            </a:custGeom>
            <a:solidFill>
              <a:srgbClr val="0000FF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>
              <a:outerShdw dist="107763" dir="2700000" algn="ctr" rotWithShape="0">
                <a:srgbClr val="DDDDDD"/>
              </a:outerShdw>
            </a:effectLst>
          </p:spPr>
          <p:txBody>
            <a:bodyPr wrap="none" anchor="ctr"/>
            <a:lstStyle/>
            <a:p>
              <a:endParaRPr lang="ja-JP" altLang="en-US" dirty="0">
                <a:solidFill>
                  <a:srgbClr val="0000FF"/>
                </a:solidFill>
              </a:endParaRPr>
            </a:p>
          </p:txBody>
        </p:sp>
        <p:sp>
          <p:nvSpPr>
            <p:cNvPr id="18" name="AutoShape 16"/>
            <p:cNvSpPr>
              <a:spLocks noChangeAspect="1" noChangeArrowheads="1"/>
            </p:cNvSpPr>
            <p:nvPr/>
          </p:nvSpPr>
          <p:spPr bwMode="auto">
            <a:xfrm>
              <a:off x="1163" y="3003"/>
              <a:ext cx="462" cy="466"/>
            </a:xfrm>
            <a:custGeom>
              <a:avLst/>
              <a:gdLst>
                <a:gd name="G0" fmla="+- 5398 0 0"/>
                <a:gd name="G1" fmla="+- 21600 0 5398"/>
                <a:gd name="G2" fmla="+- 21600 0 5398"/>
                <a:gd name="G3" fmla="*/ G0 2929 10000"/>
                <a:gd name="G4" fmla="+- 21600 0 G3"/>
                <a:gd name="G5" fmla="+- 21600 0 G3"/>
                <a:gd name="T0" fmla="*/ 10800 w 21600"/>
                <a:gd name="T1" fmla="*/ 0 h 21600"/>
                <a:gd name="T2" fmla="*/ 3163 w 21600"/>
                <a:gd name="T3" fmla="*/ 3163 h 21600"/>
                <a:gd name="T4" fmla="*/ 0 w 21600"/>
                <a:gd name="T5" fmla="*/ 10800 h 21600"/>
                <a:gd name="T6" fmla="*/ 3163 w 21600"/>
                <a:gd name="T7" fmla="*/ 18437 h 21600"/>
                <a:gd name="T8" fmla="*/ 10800 w 21600"/>
                <a:gd name="T9" fmla="*/ 21600 h 21600"/>
                <a:gd name="T10" fmla="*/ 18437 w 21600"/>
                <a:gd name="T11" fmla="*/ 18437 h 21600"/>
                <a:gd name="T12" fmla="*/ 21600 w 21600"/>
                <a:gd name="T13" fmla="*/ 10800 h 21600"/>
                <a:gd name="T14" fmla="*/ 18437 w 21600"/>
                <a:gd name="T15" fmla="*/ 3163 h 21600"/>
                <a:gd name="T16" fmla="*/ 3163 w 21600"/>
                <a:gd name="T17" fmla="*/ 3163 h 21600"/>
                <a:gd name="T18" fmla="*/ 18437 w 21600"/>
                <a:gd name="T19" fmla="*/ 1843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5398" y="10800"/>
                  </a:moveTo>
                  <a:cubicBezTo>
                    <a:pt x="5398" y="13783"/>
                    <a:pt x="7817" y="16202"/>
                    <a:pt x="10800" y="16202"/>
                  </a:cubicBezTo>
                  <a:cubicBezTo>
                    <a:pt x="13783" y="16202"/>
                    <a:pt x="16202" y="13783"/>
                    <a:pt x="16202" y="10800"/>
                  </a:cubicBezTo>
                  <a:cubicBezTo>
                    <a:pt x="16202" y="7817"/>
                    <a:pt x="13783" y="5398"/>
                    <a:pt x="10800" y="5398"/>
                  </a:cubicBezTo>
                  <a:cubicBezTo>
                    <a:pt x="7817" y="5398"/>
                    <a:pt x="5398" y="7817"/>
                    <a:pt x="5398" y="10800"/>
                  </a:cubicBezTo>
                  <a:close/>
                </a:path>
              </a:pathLst>
            </a:custGeom>
            <a:solidFill>
              <a:srgbClr val="0000FF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>
              <a:outerShdw dist="107763" dir="2700000" algn="ctr" rotWithShape="0">
                <a:srgbClr val="DDDDDD"/>
              </a:outerShdw>
            </a:effectLst>
          </p:spPr>
          <p:txBody>
            <a:bodyPr wrap="none" anchor="ctr"/>
            <a:lstStyle/>
            <a:p>
              <a:endParaRPr lang="ja-JP" altLang="en-US" dirty="0">
                <a:solidFill>
                  <a:srgbClr val="0000FF"/>
                </a:solidFill>
              </a:endParaRPr>
            </a:p>
          </p:txBody>
        </p:sp>
        <p:sp>
          <p:nvSpPr>
            <p:cNvPr id="22" name="Freeform 17"/>
            <p:cNvSpPr>
              <a:spLocks noChangeAspect="1"/>
            </p:cNvSpPr>
            <p:nvPr/>
          </p:nvSpPr>
          <p:spPr bwMode="auto">
            <a:xfrm>
              <a:off x="1613" y="2916"/>
              <a:ext cx="795" cy="538"/>
            </a:xfrm>
            <a:custGeom>
              <a:avLst/>
              <a:gdLst>
                <a:gd name="T0" fmla="*/ 82 w 4263"/>
                <a:gd name="T1" fmla="*/ 582 h 2891"/>
                <a:gd name="T2" fmla="*/ 82 w 4263"/>
                <a:gd name="T3" fmla="*/ 1119 h 2891"/>
                <a:gd name="T4" fmla="*/ 1036 w 4263"/>
                <a:gd name="T5" fmla="*/ 1119 h 2891"/>
                <a:gd name="T6" fmla="*/ 1027 w 4263"/>
                <a:gd name="T7" fmla="*/ 1137 h 2891"/>
                <a:gd name="T8" fmla="*/ 673 w 4263"/>
                <a:gd name="T9" fmla="*/ 1437 h 2891"/>
                <a:gd name="T10" fmla="*/ 473 w 4263"/>
                <a:gd name="T11" fmla="*/ 1655 h 2891"/>
                <a:gd name="T12" fmla="*/ 300 w 4263"/>
                <a:gd name="T13" fmla="*/ 1919 h 2891"/>
                <a:gd name="T14" fmla="*/ 136 w 4263"/>
                <a:gd name="T15" fmla="*/ 2237 h 2891"/>
                <a:gd name="T16" fmla="*/ 27 w 4263"/>
                <a:gd name="T17" fmla="*/ 2573 h 2891"/>
                <a:gd name="T18" fmla="*/ 0 w 4263"/>
                <a:gd name="T19" fmla="*/ 2846 h 2891"/>
                <a:gd name="T20" fmla="*/ 0 w 4263"/>
                <a:gd name="T21" fmla="*/ 2891 h 2891"/>
                <a:gd name="T22" fmla="*/ 1900 w 4263"/>
                <a:gd name="T23" fmla="*/ 2891 h 2891"/>
                <a:gd name="T24" fmla="*/ 1900 w 4263"/>
                <a:gd name="T25" fmla="*/ 2855 h 2891"/>
                <a:gd name="T26" fmla="*/ 2063 w 4263"/>
                <a:gd name="T27" fmla="*/ 2582 h 2891"/>
                <a:gd name="T28" fmla="*/ 2291 w 4263"/>
                <a:gd name="T29" fmla="*/ 2400 h 2891"/>
                <a:gd name="T30" fmla="*/ 2482 w 4263"/>
                <a:gd name="T31" fmla="*/ 2237 h 2891"/>
                <a:gd name="T32" fmla="*/ 2782 w 4263"/>
                <a:gd name="T33" fmla="*/ 2019 h 2891"/>
                <a:gd name="T34" fmla="*/ 2827 w 4263"/>
                <a:gd name="T35" fmla="*/ 2010 h 2891"/>
                <a:gd name="T36" fmla="*/ 3482 w 4263"/>
                <a:gd name="T37" fmla="*/ 2873 h 2891"/>
                <a:gd name="T38" fmla="*/ 4263 w 4263"/>
                <a:gd name="T39" fmla="*/ 2873 h 2891"/>
                <a:gd name="T40" fmla="*/ 3327 w 4263"/>
                <a:gd name="T41" fmla="*/ 1664 h 2891"/>
                <a:gd name="T42" fmla="*/ 3300 w 4263"/>
                <a:gd name="T43" fmla="*/ 1646 h 2891"/>
                <a:gd name="T44" fmla="*/ 3491 w 4263"/>
                <a:gd name="T45" fmla="*/ 1446 h 2891"/>
                <a:gd name="T46" fmla="*/ 3727 w 4263"/>
                <a:gd name="T47" fmla="*/ 1091 h 2891"/>
                <a:gd name="T48" fmla="*/ 3836 w 4263"/>
                <a:gd name="T49" fmla="*/ 728 h 2891"/>
                <a:gd name="T50" fmla="*/ 3863 w 4263"/>
                <a:gd name="T51" fmla="*/ 400 h 2891"/>
                <a:gd name="T52" fmla="*/ 3800 w 4263"/>
                <a:gd name="T53" fmla="*/ 109 h 2891"/>
                <a:gd name="T54" fmla="*/ 3736 w 4263"/>
                <a:gd name="T55" fmla="*/ 0 h 2891"/>
                <a:gd name="T56" fmla="*/ 3191 w 4263"/>
                <a:gd name="T57" fmla="*/ 328 h 2891"/>
                <a:gd name="T58" fmla="*/ 3236 w 4263"/>
                <a:gd name="T59" fmla="*/ 409 h 2891"/>
                <a:gd name="T60" fmla="*/ 3227 w 4263"/>
                <a:gd name="T61" fmla="*/ 700 h 2891"/>
                <a:gd name="T62" fmla="*/ 3109 w 4263"/>
                <a:gd name="T63" fmla="*/ 973 h 2891"/>
                <a:gd name="T64" fmla="*/ 2936 w 4263"/>
                <a:gd name="T65" fmla="*/ 1182 h 2891"/>
                <a:gd name="T66" fmla="*/ 2473 w 4263"/>
                <a:gd name="T67" fmla="*/ 573 h 2891"/>
                <a:gd name="T68" fmla="*/ 1782 w 4263"/>
                <a:gd name="T69" fmla="*/ 582 h 2891"/>
                <a:gd name="T70" fmla="*/ 2482 w 4263"/>
                <a:gd name="T71" fmla="*/ 1528 h 2891"/>
                <a:gd name="T72" fmla="*/ 2400 w 4263"/>
                <a:gd name="T73" fmla="*/ 1564 h 2891"/>
                <a:gd name="T74" fmla="*/ 1854 w 4263"/>
                <a:gd name="T75" fmla="*/ 1919 h 2891"/>
                <a:gd name="T76" fmla="*/ 1591 w 4263"/>
                <a:gd name="T77" fmla="*/ 2191 h 2891"/>
                <a:gd name="T78" fmla="*/ 1473 w 4263"/>
                <a:gd name="T79" fmla="*/ 2328 h 2891"/>
                <a:gd name="T80" fmla="*/ 1454 w 4263"/>
                <a:gd name="T81" fmla="*/ 2355 h 2891"/>
                <a:gd name="T82" fmla="*/ 836 w 4263"/>
                <a:gd name="T83" fmla="*/ 2355 h 2891"/>
                <a:gd name="T84" fmla="*/ 1164 w 4263"/>
                <a:gd name="T85" fmla="*/ 1782 h 2891"/>
                <a:gd name="T86" fmla="*/ 1691 w 4263"/>
                <a:gd name="T87" fmla="*/ 1400 h 2891"/>
                <a:gd name="T88" fmla="*/ 1727 w 4263"/>
                <a:gd name="T89" fmla="*/ 1337 h 2891"/>
                <a:gd name="T90" fmla="*/ 1727 w 4263"/>
                <a:gd name="T91" fmla="*/ 582 h 2891"/>
                <a:gd name="T92" fmla="*/ 82 w 4263"/>
                <a:gd name="T93" fmla="*/ 582 h 28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4263" h="2891">
                  <a:moveTo>
                    <a:pt x="82" y="582"/>
                  </a:moveTo>
                  <a:lnTo>
                    <a:pt x="82" y="1119"/>
                  </a:lnTo>
                  <a:lnTo>
                    <a:pt x="1036" y="1119"/>
                  </a:lnTo>
                  <a:lnTo>
                    <a:pt x="1027" y="1137"/>
                  </a:lnTo>
                  <a:cubicBezTo>
                    <a:pt x="967" y="1190"/>
                    <a:pt x="765" y="1351"/>
                    <a:pt x="673" y="1437"/>
                  </a:cubicBezTo>
                  <a:cubicBezTo>
                    <a:pt x="581" y="1523"/>
                    <a:pt x="535" y="1575"/>
                    <a:pt x="473" y="1655"/>
                  </a:cubicBezTo>
                  <a:cubicBezTo>
                    <a:pt x="411" y="1735"/>
                    <a:pt x="356" y="1822"/>
                    <a:pt x="300" y="1919"/>
                  </a:cubicBezTo>
                  <a:cubicBezTo>
                    <a:pt x="244" y="2016"/>
                    <a:pt x="181" y="2128"/>
                    <a:pt x="136" y="2237"/>
                  </a:cubicBezTo>
                  <a:lnTo>
                    <a:pt x="27" y="2573"/>
                  </a:lnTo>
                  <a:lnTo>
                    <a:pt x="0" y="2846"/>
                  </a:lnTo>
                  <a:lnTo>
                    <a:pt x="0" y="2891"/>
                  </a:lnTo>
                  <a:lnTo>
                    <a:pt x="1900" y="2891"/>
                  </a:lnTo>
                  <a:lnTo>
                    <a:pt x="1900" y="2855"/>
                  </a:lnTo>
                  <a:cubicBezTo>
                    <a:pt x="1927" y="2803"/>
                    <a:pt x="1998" y="2658"/>
                    <a:pt x="2063" y="2582"/>
                  </a:cubicBezTo>
                  <a:cubicBezTo>
                    <a:pt x="2128" y="2506"/>
                    <a:pt x="2221" y="2457"/>
                    <a:pt x="2291" y="2400"/>
                  </a:cubicBezTo>
                  <a:cubicBezTo>
                    <a:pt x="2361" y="2343"/>
                    <a:pt x="2400" y="2301"/>
                    <a:pt x="2482" y="2237"/>
                  </a:cubicBezTo>
                  <a:cubicBezTo>
                    <a:pt x="2564" y="2173"/>
                    <a:pt x="2725" y="2057"/>
                    <a:pt x="2782" y="2019"/>
                  </a:cubicBezTo>
                  <a:lnTo>
                    <a:pt x="2827" y="2010"/>
                  </a:lnTo>
                  <a:lnTo>
                    <a:pt x="3482" y="2873"/>
                  </a:lnTo>
                  <a:lnTo>
                    <a:pt x="4263" y="2873"/>
                  </a:lnTo>
                  <a:lnTo>
                    <a:pt x="3327" y="1664"/>
                  </a:lnTo>
                  <a:lnTo>
                    <a:pt x="3300" y="1646"/>
                  </a:lnTo>
                  <a:cubicBezTo>
                    <a:pt x="3327" y="1610"/>
                    <a:pt x="3420" y="1539"/>
                    <a:pt x="3491" y="1446"/>
                  </a:cubicBezTo>
                  <a:cubicBezTo>
                    <a:pt x="3562" y="1353"/>
                    <a:pt x="3669" y="1211"/>
                    <a:pt x="3727" y="1091"/>
                  </a:cubicBezTo>
                  <a:cubicBezTo>
                    <a:pt x="3785" y="971"/>
                    <a:pt x="3813" y="843"/>
                    <a:pt x="3836" y="728"/>
                  </a:cubicBezTo>
                  <a:cubicBezTo>
                    <a:pt x="3859" y="613"/>
                    <a:pt x="3869" y="503"/>
                    <a:pt x="3863" y="400"/>
                  </a:cubicBezTo>
                  <a:cubicBezTo>
                    <a:pt x="3857" y="297"/>
                    <a:pt x="3821" y="176"/>
                    <a:pt x="3800" y="109"/>
                  </a:cubicBezTo>
                  <a:lnTo>
                    <a:pt x="3736" y="0"/>
                  </a:lnTo>
                  <a:lnTo>
                    <a:pt x="3191" y="328"/>
                  </a:lnTo>
                  <a:lnTo>
                    <a:pt x="3236" y="409"/>
                  </a:lnTo>
                  <a:cubicBezTo>
                    <a:pt x="3242" y="471"/>
                    <a:pt x="3248" y="606"/>
                    <a:pt x="3227" y="700"/>
                  </a:cubicBezTo>
                  <a:cubicBezTo>
                    <a:pt x="3206" y="794"/>
                    <a:pt x="3158" y="893"/>
                    <a:pt x="3109" y="973"/>
                  </a:cubicBezTo>
                  <a:lnTo>
                    <a:pt x="2936" y="1182"/>
                  </a:lnTo>
                  <a:lnTo>
                    <a:pt x="2473" y="573"/>
                  </a:lnTo>
                  <a:lnTo>
                    <a:pt x="1782" y="582"/>
                  </a:lnTo>
                  <a:lnTo>
                    <a:pt x="2482" y="1528"/>
                  </a:lnTo>
                  <a:lnTo>
                    <a:pt x="2400" y="1564"/>
                  </a:lnTo>
                  <a:cubicBezTo>
                    <a:pt x="2295" y="1629"/>
                    <a:pt x="1989" y="1815"/>
                    <a:pt x="1854" y="1919"/>
                  </a:cubicBezTo>
                  <a:cubicBezTo>
                    <a:pt x="1719" y="2023"/>
                    <a:pt x="1655" y="2123"/>
                    <a:pt x="1591" y="2191"/>
                  </a:cubicBezTo>
                  <a:cubicBezTo>
                    <a:pt x="1527" y="2259"/>
                    <a:pt x="1496" y="2301"/>
                    <a:pt x="1473" y="2328"/>
                  </a:cubicBezTo>
                  <a:lnTo>
                    <a:pt x="1454" y="2355"/>
                  </a:lnTo>
                  <a:lnTo>
                    <a:pt x="836" y="2355"/>
                  </a:lnTo>
                  <a:cubicBezTo>
                    <a:pt x="788" y="2260"/>
                    <a:pt x="1022" y="1941"/>
                    <a:pt x="1164" y="1782"/>
                  </a:cubicBezTo>
                  <a:cubicBezTo>
                    <a:pt x="1306" y="1623"/>
                    <a:pt x="1597" y="1474"/>
                    <a:pt x="1691" y="1400"/>
                  </a:cubicBezTo>
                  <a:lnTo>
                    <a:pt x="1727" y="1337"/>
                  </a:lnTo>
                  <a:lnTo>
                    <a:pt x="1727" y="582"/>
                  </a:lnTo>
                  <a:lnTo>
                    <a:pt x="82" y="582"/>
                  </a:lnTo>
                  <a:close/>
                </a:path>
              </a:pathLst>
            </a:custGeom>
            <a:solidFill>
              <a:srgbClr val="0000FF"/>
            </a:solidFill>
            <a:ln w="12700" cmpd="sng">
              <a:solidFill>
                <a:schemeClr val="tx1"/>
              </a:solidFill>
              <a:round/>
              <a:headEnd/>
              <a:tailEnd/>
            </a:ln>
            <a:effectLst>
              <a:outerShdw dist="107763" dir="2700000" algn="ctr" rotWithShape="0">
                <a:srgbClr val="DDDDDD"/>
              </a:outerShdw>
            </a:effectLst>
          </p:spPr>
          <p:txBody>
            <a:bodyPr wrap="none" anchor="ctr"/>
            <a:lstStyle/>
            <a:p>
              <a:endParaRPr lang="ja-JP" altLang="en-US" dirty="0">
                <a:solidFill>
                  <a:srgbClr val="0000FF"/>
                </a:solidFill>
              </a:endParaRPr>
            </a:p>
          </p:txBody>
        </p:sp>
        <p:sp>
          <p:nvSpPr>
            <p:cNvPr id="23" name="WordArt 18"/>
            <p:cNvSpPr>
              <a:spLocks noChangeAspect="1" noChangeArrowheads="1" noChangeShapeType="1" noTextEdit="1"/>
            </p:cNvSpPr>
            <p:nvPr/>
          </p:nvSpPr>
          <p:spPr bwMode="auto">
            <a:xfrm>
              <a:off x="1115" y="3511"/>
              <a:ext cx="697" cy="101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en-US" altLang="ja-JP" sz="3600" b="1" kern="10" dirty="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0000FF"/>
                  </a:solidFill>
                  <a:effectLst>
                    <a:outerShdw dist="107763" dir="2700000" algn="ctr" rotWithShape="0">
                      <a:srgbClr val="DDDDDD"/>
                    </a:outerShdw>
                  </a:effectLst>
                  <a:latin typeface="Arial Narrow"/>
                </a:rPr>
                <a:t>FUJI OOZX</a:t>
              </a:r>
              <a:endParaRPr lang="ja-JP" altLang="en-US" sz="3600" b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107763" dir="2700000" algn="ctr" rotWithShape="0">
                    <a:srgbClr val="DDDDDD"/>
                  </a:outerShdw>
                </a:effectLst>
                <a:latin typeface="Arial Narrow"/>
              </a:endParaRPr>
            </a:p>
          </p:txBody>
        </p:sp>
        <p:sp>
          <p:nvSpPr>
            <p:cNvPr id="25" name="AutoShape 19"/>
            <p:cNvSpPr>
              <a:spLocks noChangeAspect="1" noChangeArrowheads="1"/>
            </p:cNvSpPr>
            <p:nvPr/>
          </p:nvSpPr>
          <p:spPr bwMode="auto">
            <a:xfrm rot="5400000">
              <a:off x="739" y="3004"/>
              <a:ext cx="466" cy="457"/>
            </a:xfrm>
            <a:custGeom>
              <a:avLst/>
              <a:gdLst>
                <a:gd name="G0" fmla="+- 6759 0 0"/>
                <a:gd name="G1" fmla="+- -7662312 0 0"/>
                <a:gd name="G2" fmla="+- 0 0 -7662312"/>
                <a:gd name="T0" fmla="*/ 0 256 1"/>
                <a:gd name="T1" fmla="*/ 180 256 1"/>
                <a:gd name="G3" fmla="+- -7662312 T0 T1"/>
                <a:gd name="T2" fmla="*/ 0 256 1"/>
                <a:gd name="T3" fmla="*/ 90 256 1"/>
                <a:gd name="G4" fmla="+- -7662312 T2 T3"/>
                <a:gd name="G5" fmla="*/ G4 2 1"/>
                <a:gd name="T4" fmla="*/ 90 256 1"/>
                <a:gd name="T5" fmla="*/ 0 256 1"/>
                <a:gd name="G6" fmla="+- -7662312 T4 T5"/>
                <a:gd name="G7" fmla="*/ G6 2 1"/>
                <a:gd name="G8" fmla="abs -7662312"/>
                <a:gd name="T6" fmla="*/ 0 256 1"/>
                <a:gd name="T7" fmla="*/ 90 256 1"/>
                <a:gd name="G9" fmla="+- G8 T6 T7"/>
                <a:gd name="G10" fmla="?: G9 G7 G5"/>
                <a:gd name="T8" fmla="*/ 0 256 1"/>
                <a:gd name="T9" fmla="*/ 360 256 1"/>
                <a:gd name="G11" fmla="+- G10 T8 T9"/>
                <a:gd name="G12" fmla="?: G10 G11 G10"/>
                <a:gd name="T10" fmla="*/ 0 256 1"/>
                <a:gd name="T11" fmla="*/ 360 256 1"/>
                <a:gd name="G13" fmla="+- G12 T10 T11"/>
                <a:gd name="G14" fmla="?: G12 G13 G12"/>
                <a:gd name="G15" fmla="+- 0 0 G14"/>
                <a:gd name="G16" fmla="+- 10800 0 0"/>
                <a:gd name="G17" fmla="+- 10800 0 6759"/>
                <a:gd name="G18" fmla="*/ 6759 1 2"/>
                <a:gd name="G19" fmla="+- G18 5400 0"/>
                <a:gd name="G20" fmla="cos G19 -7662312"/>
                <a:gd name="G21" fmla="sin G19 -7662312"/>
                <a:gd name="G22" fmla="+- G20 10800 0"/>
                <a:gd name="G23" fmla="+- G21 10800 0"/>
                <a:gd name="G24" fmla="+- 10800 0 G20"/>
                <a:gd name="G25" fmla="+- 6759 10800 0"/>
                <a:gd name="G26" fmla="?: G9 G17 G25"/>
                <a:gd name="G27" fmla="?: G9 0 21600"/>
                <a:gd name="G28" fmla="cos 10800 -7662312"/>
                <a:gd name="G29" fmla="sin 10800 -7662312"/>
                <a:gd name="G30" fmla="sin 6759 -7662312"/>
                <a:gd name="G31" fmla="+- G28 10800 0"/>
                <a:gd name="G32" fmla="+- G29 10800 0"/>
                <a:gd name="G33" fmla="+- G30 10800 0"/>
                <a:gd name="G34" fmla="?: G4 0 G31"/>
                <a:gd name="G35" fmla="?: -7662312 G34 0"/>
                <a:gd name="G36" fmla="?: G6 G35 G31"/>
                <a:gd name="G37" fmla="+- 21600 0 G36"/>
                <a:gd name="G38" fmla="?: G4 0 G33"/>
                <a:gd name="G39" fmla="?: -7662312 G38 G32"/>
                <a:gd name="G40" fmla="?: G6 G39 0"/>
                <a:gd name="G41" fmla="?: G4 G32 21600"/>
                <a:gd name="G42" fmla="?: G6 G41 G33"/>
                <a:gd name="T12" fmla="*/ 10800 w 21600"/>
                <a:gd name="T13" fmla="*/ 0 h 21600"/>
                <a:gd name="T14" fmla="*/ 6825 w 21600"/>
                <a:gd name="T15" fmla="*/ 2971 h 21600"/>
                <a:gd name="T16" fmla="*/ 10800 w 21600"/>
                <a:gd name="T17" fmla="*/ 4041 h 21600"/>
                <a:gd name="T18" fmla="*/ 14775 w 21600"/>
                <a:gd name="T19" fmla="*/ 2971 h 21600"/>
                <a:gd name="T20" fmla="*/ G36 w 21600"/>
                <a:gd name="T21" fmla="*/ G40 h 21600"/>
                <a:gd name="T22" fmla="*/ G37 w 21600"/>
                <a:gd name="T23" fmla="*/ G42 h 21600"/>
              </a:gdLst>
              <a:ahLst/>
              <a:cxnLst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T20" t="T21" r="T22" b="T23"/>
              <a:pathLst>
                <a:path w="21600" h="21600">
                  <a:moveTo>
                    <a:pt x="7740" y="4773"/>
                  </a:moveTo>
                  <a:cubicBezTo>
                    <a:pt x="8688" y="4291"/>
                    <a:pt x="9736" y="4040"/>
                    <a:pt x="10800" y="4041"/>
                  </a:cubicBezTo>
                  <a:cubicBezTo>
                    <a:pt x="11863" y="4041"/>
                    <a:pt x="12911" y="4291"/>
                    <a:pt x="13859" y="4773"/>
                  </a:cubicBezTo>
                  <a:lnTo>
                    <a:pt x="15689" y="1170"/>
                  </a:lnTo>
                  <a:cubicBezTo>
                    <a:pt x="14174" y="400"/>
                    <a:pt x="12499" y="-1"/>
                    <a:pt x="10799" y="0"/>
                  </a:cubicBezTo>
                  <a:cubicBezTo>
                    <a:pt x="9100" y="0"/>
                    <a:pt x="7425" y="400"/>
                    <a:pt x="5910" y="1170"/>
                  </a:cubicBezTo>
                  <a:close/>
                </a:path>
              </a:pathLst>
            </a:custGeom>
            <a:solidFill>
              <a:srgbClr val="0000FF"/>
            </a:solidFill>
            <a:ln w="9525">
              <a:noFill/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ja-JP" altLang="en-US" dirty="0">
                <a:solidFill>
                  <a:srgbClr val="0000FF"/>
                </a:solidFill>
              </a:endParaRPr>
            </a:p>
          </p:txBody>
        </p:sp>
      </p:grpSp>
      <p:sp>
        <p:nvSpPr>
          <p:cNvPr id="26" name="Line 6"/>
          <p:cNvSpPr>
            <a:spLocks noChangeShapeType="1"/>
          </p:cNvSpPr>
          <p:nvPr/>
        </p:nvSpPr>
        <p:spPr bwMode="auto">
          <a:xfrm>
            <a:off x="71411" y="692696"/>
            <a:ext cx="8961412" cy="0"/>
          </a:xfrm>
          <a:prstGeom prst="line">
            <a:avLst/>
          </a:prstGeom>
          <a:noFill/>
          <a:ln w="101600" cmpd="thickThin">
            <a:solidFill>
              <a:srgbClr val="0066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ja-JP" altLang="en-US" dirty="0">
              <a:solidFill>
                <a:srgbClr val="000000"/>
              </a:solidFill>
            </a:endParaRPr>
          </a:p>
        </p:txBody>
      </p:sp>
      <p:sp>
        <p:nvSpPr>
          <p:cNvPr id="2" name="正方形/長方形 1"/>
          <p:cNvSpPr/>
          <p:nvPr/>
        </p:nvSpPr>
        <p:spPr>
          <a:xfrm>
            <a:off x="683568" y="2165809"/>
            <a:ext cx="7896876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sz="2400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当該資料に記載されております将来の見通しに関する</a:t>
            </a:r>
            <a:r>
              <a:rPr lang="ja-JP" altLang="en-US" sz="2400" dirty="0" smtClean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記述につきましては</a:t>
            </a:r>
            <a:r>
              <a:rPr lang="ja-JP" altLang="en-US" sz="2400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、現在入手</a:t>
            </a:r>
            <a:r>
              <a:rPr lang="ja-JP" altLang="en-US" sz="2400" dirty="0" smtClean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可能な</a:t>
            </a:r>
            <a:r>
              <a:rPr lang="ja-JP" altLang="en-US" sz="2400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情報に基づき作成したものであり</a:t>
            </a:r>
            <a:r>
              <a:rPr lang="ja-JP" altLang="en-US" sz="2400" dirty="0" smtClean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、確約</a:t>
            </a:r>
            <a:r>
              <a:rPr lang="ja-JP" altLang="en-US" sz="2400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や保証を与えるものではありません</a:t>
            </a:r>
            <a:r>
              <a:rPr lang="ja-JP" altLang="en-US" sz="2400" dirty="0" smtClean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。</a:t>
            </a:r>
            <a:endParaRPr lang="en-US" altLang="ja-JP" sz="2400" dirty="0" smtClean="0"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  <a:p>
            <a:endParaRPr lang="en-US" altLang="ja-JP" sz="2400" dirty="0" smtClean="0"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  <a:p>
            <a:r>
              <a:rPr lang="ja-JP" altLang="en-US" sz="2400" dirty="0" smtClean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経営</a:t>
            </a:r>
            <a:r>
              <a:rPr lang="ja-JP" altLang="en-US" sz="2400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環境の変化等により実際の</a:t>
            </a:r>
            <a:r>
              <a:rPr lang="ja-JP" altLang="en-US" sz="2400" dirty="0" smtClean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業績が大きく</a:t>
            </a:r>
            <a:r>
              <a:rPr lang="ja-JP" altLang="en-US" sz="2400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予想と</a:t>
            </a:r>
            <a:r>
              <a:rPr lang="ja-JP" altLang="en-US" sz="2400" dirty="0" smtClean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異なる可能性がありますのでご注意下さい。</a:t>
            </a:r>
            <a:endParaRPr lang="ja-JP" altLang="en-US" sz="2400" dirty="0"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</p:txBody>
      </p:sp>
      <p:sp>
        <p:nvSpPr>
          <p:cNvPr id="12" name="タイトル 1"/>
          <p:cNvSpPr txBox="1">
            <a:spLocks/>
          </p:cNvSpPr>
          <p:nvPr/>
        </p:nvSpPr>
        <p:spPr bwMode="auto">
          <a:xfrm>
            <a:off x="4716016" y="5877272"/>
            <a:ext cx="4035079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9pPr>
          </a:lstStyle>
          <a:p>
            <a:r>
              <a:rPr lang="ja-JP" altLang="en-US" sz="2800" kern="0" dirty="0" smtClean="0">
                <a:solidFill>
                  <a:srgbClr val="0000FF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フジオーゼックス株式会社</a:t>
            </a:r>
            <a:endParaRPr lang="ja-JP" altLang="en-US" sz="2800" kern="0" dirty="0">
              <a:solidFill>
                <a:srgbClr val="0000FF"/>
              </a:solidFill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4082135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Office ​​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​​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5015</TotalTime>
  <Words>342</Words>
  <Application>Microsoft Office PowerPoint</Application>
  <PresentationFormat>画面に合わせる (4:3)</PresentationFormat>
  <Paragraphs>129</Paragraphs>
  <Slides>8</Slides>
  <Notes>0</Notes>
  <HiddenSlides>0</HiddenSlides>
  <MMClips>0</MMClips>
  <ScaleCrop>false</ScaleCrop>
  <HeadingPairs>
    <vt:vector size="4" baseType="variant">
      <vt:variant>
        <vt:lpstr>テーマ</vt:lpstr>
      </vt:variant>
      <vt:variant>
        <vt:i4>1</vt:i4>
      </vt:variant>
      <vt:variant>
        <vt:lpstr>スライド タイトル</vt:lpstr>
      </vt:variant>
      <vt:variant>
        <vt:i4>8</vt:i4>
      </vt:variant>
    </vt:vector>
  </HeadingPairs>
  <TitlesOfParts>
    <vt:vector size="9" baseType="lpstr">
      <vt:lpstr>1_Office ​​テーマ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石川利明</dc:creator>
  <cp:lastModifiedBy>石井一生</cp:lastModifiedBy>
  <cp:revision>381</cp:revision>
  <cp:lastPrinted>2016-06-02T23:47:53Z</cp:lastPrinted>
  <dcterms:created xsi:type="dcterms:W3CDTF">2016-02-20T01:54:03Z</dcterms:created>
  <dcterms:modified xsi:type="dcterms:W3CDTF">2017-06-15T01:09:21Z</dcterms:modified>
</cp:coreProperties>
</file>